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  <p:sldMasterId id="2147483875" r:id="rId2"/>
  </p:sldMasterIdLst>
  <p:notesMasterIdLst>
    <p:notesMasterId r:id="rId38"/>
  </p:notesMasterIdLst>
  <p:handoutMasterIdLst>
    <p:handoutMasterId r:id="rId39"/>
  </p:handoutMasterIdLst>
  <p:sldIdLst>
    <p:sldId id="256" r:id="rId3"/>
    <p:sldId id="489" r:id="rId4"/>
    <p:sldId id="387" r:id="rId5"/>
    <p:sldId id="499" r:id="rId6"/>
    <p:sldId id="500" r:id="rId7"/>
    <p:sldId id="491" r:id="rId8"/>
    <p:sldId id="492" r:id="rId9"/>
    <p:sldId id="493" r:id="rId10"/>
    <p:sldId id="490" r:id="rId11"/>
    <p:sldId id="495" r:id="rId12"/>
    <p:sldId id="494" r:id="rId13"/>
    <p:sldId id="501" r:id="rId14"/>
    <p:sldId id="498" r:id="rId15"/>
    <p:sldId id="496" r:id="rId16"/>
    <p:sldId id="448" r:id="rId17"/>
    <p:sldId id="449" r:id="rId18"/>
    <p:sldId id="502" r:id="rId19"/>
    <p:sldId id="517" r:id="rId20"/>
    <p:sldId id="518" r:id="rId21"/>
    <p:sldId id="520" r:id="rId22"/>
    <p:sldId id="519" r:id="rId23"/>
    <p:sldId id="516" r:id="rId24"/>
    <p:sldId id="497" r:id="rId25"/>
    <p:sldId id="522" r:id="rId26"/>
    <p:sldId id="521" r:id="rId27"/>
    <p:sldId id="523" r:id="rId28"/>
    <p:sldId id="524" r:id="rId29"/>
    <p:sldId id="525" r:id="rId30"/>
    <p:sldId id="526" r:id="rId31"/>
    <p:sldId id="527" r:id="rId32"/>
    <p:sldId id="508" r:id="rId33"/>
    <p:sldId id="512" r:id="rId34"/>
    <p:sldId id="509" r:id="rId35"/>
    <p:sldId id="511" r:id="rId36"/>
    <p:sldId id="384" r:id="rId3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7A00"/>
    <a:srgbClr val="E4C2D6"/>
    <a:srgbClr val="006600"/>
    <a:srgbClr val="FFFF00"/>
    <a:srgbClr val="339966"/>
    <a:srgbClr val="003399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37" autoAdjust="0"/>
    <p:restoredTop sz="95742" autoAdjust="0"/>
  </p:normalViewPr>
  <p:slideViewPr>
    <p:cSldViewPr>
      <p:cViewPr>
        <p:scale>
          <a:sx n="100" d="100"/>
          <a:sy n="100" d="100"/>
        </p:scale>
        <p:origin x="-228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3;&#1056;&#1048;&#1055;&#1055;%20&#1084;&#1086;&#1080;%20&#1088;&#1072;&#1073;&#1086;&#1095;&#1080;&#1077;%20&#1092;&#1072;&#1081;&#1083;&#1099;-2\&#1040;&#1056;&#1061;&#1048;&#1042;%20&#1076;&#1086;%20&#1089;&#1077;&#1079;&#1086;&#1085;&#1072;%202014-2015\&#1045;&#1046;&#1045;&#1053;&#1045;&#1044;&#1045;&#1051;&#1068;&#1053;&#1067;&#1049;\&#1053;&#1077;&#1076;&#1077;&#1083;&#1100;&#1085;&#1072;&#1103;\&#1042;&#1085;&#1091;&#1090;&#1088;&#1080;&#1075;&#1086;&#1076;&#1086;&#1074;&#1072;&#1103;%20&#1076;&#1080;&#1085;&#1072;&#1084;&#1080;&#1082;&#1072;%20&#1054;&#1056;&#1042;&#1048;%20&#1087;&#1086;%202012-2013%20&#1089;%20&#1043;&#1056;&#1040;&#1060;&#1048;&#1050;&#1040;&#1052;&#1048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3;&#1056;&#1048;&#1055;&#1055;%20&#1084;&#1086;&#1080;%20&#1088;&#1072;&#1073;&#1086;&#1095;&#1080;&#1077;%20&#1092;&#1072;&#1081;&#1083;&#1099;-2\&#1045;&#1046;&#1045;&#1053;&#1045;&#1044;&#1045;&#1051;&#1068;&#1053;&#1067;&#1045;%202014-2015\&#1042;&#1085;&#1091;&#1090;&#1088;&#1080;&#1075;&#1086;&#1076;&#1086;&#1074;&#1072;&#1103;%20&#1076;&#1080;&#1085;&#1072;&#1084;&#1080;&#1082;&#1072;%20&#1054;&#1056;&#1042;&#1048;%20&#1087;&#1086;%202014-2015%20&#1089;%20&#1043;&#1056;&#1040;&#1060;&#1048;&#1050;&#1040;&#1052;&#1048;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G:\&#1043;&#1056;&#1048;&#1055;&#1055;%20&#1084;&#1086;&#1080;%20&#1088;&#1072;&#1073;&#1086;&#1095;&#1080;&#1077;%20&#1092;&#1072;&#1081;&#1083;&#1099;-2\&#1045;&#1046;&#1045;&#1053;&#1045;&#1044;&#1045;&#1051;&#1068;&#1053;&#1067;&#1045;%202014-2015\&#1042;&#1085;&#1091;&#1090;&#1088;&#1080;&#1075;&#1086;&#1076;&#1086;&#1074;&#1072;&#1103;%20&#1076;&#1080;&#1085;&#1072;&#1084;&#1080;&#1082;&#1072;%20&#1054;&#1056;&#1042;&#1048;%20&#1087;&#1086;%202014-2015%20&#1089;%20&#1043;&#1056;&#1040;&#1060;&#1048;&#1050;&#1040;&#1052;&#1048;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7720207253886106E-2"/>
          <c:y val="2.7479091995221052E-2"/>
          <c:w val="0.91709844559585552"/>
          <c:h val="0.85065710872162459"/>
        </c:manualLayout>
      </c:layout>
      <c:barChart>
        <c:barDir val="col"/>
        <c:grouping val="clustered"/>
        <c:ser>
          <c:idx val="2"/>
          <c:order val="1"/>
          <c:tx>
            <c:v>заболеваемость детей 0-2 лет  в эпидсезоне 2012-2013</c:v>
          </c:tx>
          <c:spPr>
            <a:solidFill>
              <a:srgbClr val="00B05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данные!$H$73:$H$115</c:f>
              <c:strCache>
                <c:ptCount val="43"/>
                <c:pt idx="0">
                  <c:v>36</c:v>
                </c:pt>
                <c:pt idx="1">
                  <c:v>37</c:v>
                </c:pt>
                <c:pt idx="2">
                  <c:v>38</c:v>
                </c:pt>
                <c:pt idx="3">
                  <c:v>39</c:v>
                </c:pt>
                <c:pt idx="4">
                  <c:v>40</c:v>
                </c:pt>
                <c:pt idx="5">
                  <c:v>41</c:v>
                </c:pt>
                <c:pt idx="6">
                  <c:v>42</c:v>
                </c:pt>
                <c:pt idx="7">
                  <c:v>43</c:v>
                </c:pt>
                <c:pt idx="8">
                  <c:v>44</c:v>
                </c:pt>
                <c:pt idx="9">
                  <c:v>45</c:v>
                </c:pt>
                <c:pt idx="10">
                  <c:v>46</c:v>
                </c:pt>
                <c:pt idx="11">
                  <c:v>47</c:v>
                </c:pt>
                <c:pt idx="12">
                  <c:v>48</c:v>
                </c:pt>
                <c:pt idx="13">
                  <c:v>49</c:v>
                </c:pt>
                <c:pt idx="14">
                  <c:v>50</c:v>
                </c:pt>
                <c:pt idx="15">
                  <c:v>51</c:v>
                </c:pt>
                <c:pt idx="16">
                  <c:v>52</c:v>
                </c:pt>
                <c:pt idx="17">
                  <c:v>53</c:v>
                </c:pt>
                <c:pt idx="18">
                  <c:v>1</c:v>
                </c:pt>
                <c:pt idx="19">
                  <c:v>2</c:v>
                </c:pt>
                <c:pt idx="20">
                  <c:v>3</c:v>
                </c:pt>
                <c:pt idx="21">
                  <c:v>4</c:v>
                </c:pt>
                <c:pt idx="22">
                  <c:v>5</c:v>
                </c:pt>
                <c:pt idx="23">
                  <c:v>6</c:v>
                </c:pt>
                <c:pt idx="24">
                  <c:v>7</c:v>
                </c:pt>
                <c:pt idx="25">
                  <c:v>8</c:v>
                </c:pt>
                <c:pt idx="26">
                  <c:v>9</c:v>
                </c:pt>
                <c:pt idx="27">
                  <c:v>10</c:v>
                </c:pt>
                <c:pt idx="28">
                  <c:v>11</c:v>
                </c:pt>
                <c:pt idx="29">
                  <c:v>12</c:v>
                </c:pt>
                <c:pt idx="30">
                  <c:v>13</c:v>
                </c:pt>
                <c:pt idx="31">
                  <c:v>14</c:v>
                </c:pt>
                <c:pt idx="32">
                  <c:v>15</c:v>
                </c:pt>
                <c:pt idx="33">
                  <c:v>16</c:v>
                </c:pt>
                <c:pt idx="34">
                  <c:v>17</c:v>
                </c:pt>
                <c:pt idx="35">
                  <c:v>18</c:v>
                </c:pt>
                <c:pt idx="36">
                  <c:v>19</c:v>
                </c:pt>
                <c:pt idx="37">
                  <c:v>20</c:v>
                </c:pt>
                <c:pt idx="38">
                  <c:v>21</c:v>
                </c:pt>
                <c:pt idx="39">
                  <c:v>22</c:v>
                </c:pt>
                <c:pt idx="40">
                  <c:v>23</c:v>
                </c:pt>
                <c:pt idx="41">
                  <c:v>24</c:v>
                </c:pt>
                <c:pt idx="42">
                  <c:v>25</c:v>
                </c:pt>
              </c:strCache>
            </c:strRef>
          </c:cat>
          <c:val>
            <c:numRef>
              <c:f>данные!$Q$73:$Q$115</c:f>
              <c:numCache>
                <c:formatCode>0.0</c:formatCode>
                <c:ptCount val="43"/>
                <c:pt idx="0">
                  <c:v>1467.3003593668559</c:v>
                </c:pt>
                <c:pt idx="1">
                  <c:v>2815.2689764902748</c:v>
                </c:pt>
                <c:pt idx="2">
                  <c:v>4078.8823965105776</c:v>
                </c:pt>
                <c:pt idx="3">
                  <c:v>4442.0212328203434</c:v>
                </c:pt>
                <c:pt idx="4">
                  <c:v>4506.8307135215209</c:v>
                </c:pt>
                <c:pt idx="5">
                  <c:v>4541.1214440512504</c:v>
                </c:pt>
                <c:pt idx="6">
                  <c:v>4760.5821194414757</c:v>
                </c:pt>
                <c:pt idx="7">
                  <c:v>4336.0628754835043</c:v>
                </c:pt>
                <c:pt idx="8">
                  <c:v>4975.5849998628373</c:v>
                </c:pt>
                <c:pt idx="9">
                  <c:v>4631.9918799550114</c:v>
                </c:pt>
                <c:pt idx="10">
                  <c:v>4468.0821880229332</c:v>
                </c:pt>
                <c:pt idx="11">
                  <c:v>4758.5246756096922</c:v>
                </c:pt>
                <c:pt idx="12">
                  <c:v>5040.0515732587191</c:v>
                </c:pt>
                <c:pt idx="13">
                  <c:v>5360.6699037116332</c:v>
                </c:pt>
                <c:pt idx="14">
                  <c:v>5448.1112665624287</c:v>
                </c:pt>
                <c:pt idx="15">
                  <c:v>5734.4388664856124</c:v>
                </c:pt>
                <c:pt idx="16">
                  <c:v>5873.3163251309934</c:v>
                </c:pt>
                <c:pt idx="17">
                  <c:v>4363.1525526019841</c:v>
                </c:pt>
                <c:pt idx="18">
                  <c:v>2683.2496639508395</c:v>
                </c:pt>
                <c:pt idx="19">
                  <c:v>4245.5353468850299</c:v>
                </c:pt>
                <c:pt idx="20">
                  <c:v>4095.3419471648417</c:v>
                </c:pt>
                <c:pt idx="21">
                  <c:v>5198.4747483060328</c:v>
                </c:pt>
                <c:pt idx="22">
                  <c:v>5845.19792609662</c:v>
                </c:pt>
                <c:pt idx="23">
                  <c:v>6157.5864812223963</c:v>
                </c:pt>
                <c:pt idx="24">
                  <c:v>6021.1093737140973</c:v>
                </c:pt>
                <c:pt idx="25">
                  <c:v>6138.7265794310533</c:v>
                </c:pt>
                <c:pt idx="26">
                  <c:v>5422.7361259704294</c:v>
                </c:pt>
                <c:pt idx="27">
                  <c:v>4920.376923709985</c:v>
                </c:pt>
                <c:pt idx="28">
                  <c:v>5581.1593010177521</c:v>
                </c:pt>
                <c:pt idx="29">
                  <c:v>5021.877486077964</c:v>
                </c:pt>
                <c:pt idx="30">
                  <c:v>4807.2175129618963</c:v>
                </c:pt>
                <c:pt idx="31">
                  <c:v>4442.7070474309385</c:v>
                </c:pt>
                <c:pt idx="32">
                  <c:v>4438.2492524620748</c:v>
                </c:pt>
                <c:pt idx="33">
                  <c:v>4133.7475653581305</c:v>
                </c:pt>
                <c:pt idx="34">
                  <c:v>3811.0717910734384</c:v>
                </c:pt>
                <c:pt idx="35">
                  <c:v>2632.4993827668504</c:v>
                </c:pt>
                <c:pt idx="36">
                  <c:v>2892.0802128768564</c:v>
                </c:pt>
                <c:pt idx="37">
                  <c:v>2675.7057032343032</c:v>
                </c:pt>
                <c:pt idx="38">
                  <c:v>2449.3868817381267</c:v>
                </c:pt>
                <c:pt idx="39">
                  <c:v>2435.3276822209418</c:v>
                </c:pt>
                <c:pt idx="40">
                  <c:v>2397.2649713329488</c:v>
                </c:pt>
                <c:pt idx="41">
                  <c:v>1912.7369489479604</c:v>
                </c:pt>
                <c:pt idx="42">
                  <c:v>1937.0833676240636</c:v>
                </c:pt>
              </c:numCache>
            </c:numRef>
          </c:val>
        </c:ser>
        <c:axId val="76864512"/>
        <c:axId val="36360960"/>
      </c:barChart>
      <c:lineChart>
        <c:grouping val="standard"/>
        <c:ser>
          <c:idx val="1"/>
          <c:order val="0"/>
          <c:tx>
            <c:v>эпидемический порог рассчитанный НИИ гриппа для г. Москвы</c:v>
          </c:tx>
          <c:cat>
            <c:strRef>
              <c:f>данные!$S$63:$S$115</c:f>
              <c:strCache>
                <c:ptCount val="5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  <c:pt idx="23">
                  <c:v>49</c:v>
                </c:pt>
                <c:pt idx="24">
                  <c:v>50</c:v>
                </c:pt>
                <c:pt idx="25">
                  <c:v>51</c:v>
                </c:pt>
                <c:pt idx="26">
                  <c:v>52</c:v>
                </c:pt>
                <c:pt idx="27">
                  <c:v>53</c:v>
                </c:pt>
                <c:pt idx="28">
                  <c:v>1</c:v>
                </c:pt>
                <c:pt idx="29">
                  <c:v>2</c:v>
                </c:pt>
                <c:pt idx="30">
                  <c:v>3</c:v>
                </c:pt>
                <c:pt idx="31">
                  <c:v>4</c:v>
                </c:pt>
                <c:pt idx="32">
                  <c:v>5</c:v>
                </c:pt>
                <c:pt idx="33">
                  <c:v>6</c:v>
                </c:pt>
                <c:pt idx="34">
                  <c:v>7</c:v>
                </c:pt>
                <c:pt idx="35">
                  <c:v>8</c:v>
                </c:pt>
                <c:pt idx="36">
                  <c:v>9</c:v>
                </c:pt>
                <c:pt idx="37">
                  <c:v>10</c:v>
                </c:pt>
                <c:pt idx="38">
                  <c:v>11</c:v>
                </c:pt>
                <c:pt idx="39">
                  <c:v>12</c:v>
                </c:pt>
                <c:pt idx="40">
                  <c:v>13</c:v>
                </c:pt>
                <c:pt idx="41">
                  <c:v>14</c:v>
                </c:pt>
                <c:pt idx="42">
                  <c:v>15</c:v>
                </c:pt>
                <c:pt idx="43">
                  <c:v>16</c:v>
                </c:pt>
                <c:pt idx="44">
                  <c:v>17</c:v>
                </c:pt>
                <c:pt idx="45">
                  <c:v>18</c:v>
                </c:pt>
                <c:pt idx="46">
                  <c:v>19</c:v>
                </c:pt>
                <c:pt idx="47">
                  <c:v>20</c:v>
                </c:pt>
                <c:pt idx="48">
                  <c:v>21</c:v>
                </c:pt>
                <c:pt idx="49">
                  <c:v>22</c:v>
                </c:pt>
                <c:pt idx="50">
                  <c:v>23</c:v>
                </c:pt>
                <c:pt idx="51">
                  <c:v>24</c:v>
                </c:pt>
                <c:pt idx="52">
                  <c:v>25</c:v>
                </c:pt>
              </c:strCache>
            </c:strRef>
          </c:cat>
          <c:val>
            <c:numRef>
              <c:f>'[Внутригодовая динамика ОРВИ по 2012-2013 с ГРАФИКАМИ.xls]данные'!$Z$63:$Z$88,'[Внутригодовая динамика ОРВИ по 2012-2013 с ГРАФИКАМИ.xls]данные'!$Z$90:$Z$115</c:f>
            </c:numRef>
          </c:val>
        </c:ser>
        <c:ser>
          <c:idx val="4"/>
          <c:order val="2"/>
          <c:tx>
            <c:v>эпидемический порог</c:v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star"/>
            <c:size val="7"/>
            <c:spPr>
              <a:noFill/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данные!$H$73:$H$115</c:f>
              <c:strCache>
                <c:ptCount val="43"/>
                <c:pt idx="0">
                  <c:v>36</c:v>
                </c:pt>
                <c:pt idx="1">
                  <c:v>37</c:v>
                </c:pt>
                <c:pt idx="2">
                  <c:v>38</c:v>
                </c:pt>
                <c:pt idx="3">
                  <c:v>39</c:v>
                </c:pt>
                <c:pt idx="4">
                  <c:v>40</c:v>
                </c:pt>
                <c:pt idx="5">
                  <c:v>41</c:v>
                </c:pt>
                <c:pt idx="6">
                  <c:v>42</c:v>
                </c:pt>
                <c:pt idx="7">
                  <c:v>43</c:v>
                </c:pt>
                <c:pt idx="8">
                  <c:v>44</c:v>
                </c:pt>
                <c:pt idx="9">
                  <c:v>45</c:v>
                </c:pt>
                <c:pt idx="10">
                  <c:v>46</c:v>
                </c:pt>
                <c:pt idx="11">
                  <c:v>47</c:v>
                </c:pt>
                <c:pt idx="12">
                  <c:v>48</c:v>
                </c:pt>
                <c:pt idx="13">
                  <c:v>49</c:v>
                </c:pt>
                <c:pt idx="14">
                  <c:v>50</c:v>
                </c:pt>
                <c:pt idx="15">
                  <c:v>51</c:v>
                </c:pt>
                <c:pt idx="16">
                  <c:v>52</c:v>
                </c:pt>
                <c:pt idx="17">
                  <c:v>53</c:v>
                </c:pt>
                <c:pt idx="18">
                  <c:v>1</c:v>
                </c:pt>
                <c:pt idx="19">
                  <c:v>2</c:v>
                </c:pt>
                <c:pt idx="20">
                  <c:v>3</c:v>
                </c:pt>
                <c:pt idx="21">
                  <c:v>4</c:v>
                </c:pt>
                <c:pt idx="22">
                  <c:v>5</c:v>
                </c:pt>
                <c:pt idx="23">
                  <c:v>6</c:v>
                </c:pt>
                <c:pt idx="24">
                  <c:v>7</c:v>
                </c:pt>
                <c:pt idx="25">
                  <c:v>8</c:v>
                </c:pt>
                <c:pt idx="26">
                  <c:v>9</c:v>
                </c:pt>
                <c:pt idx="27">
                  <c:v>10</c:v>
                </c:pt>
                <c:pt idx="28">
                  <c:v>11</c:v>
                </c:pt>
                <c:pt idx="29">
                  <c:v>12</c:v>
                </c:pt>
                <c:pt idx="30">
                  <c:v>13</c:v>
                </c:pt>
                <c:pt idx="31">
                  <c:v>14</c:v>
                </c:pt>
                <c:pt idx="32">
                  <c:v>15</c:v>
                </c:pt>
                <c:pt idx="33">
                  <c:v>16</c:v>
                </c:pt>
                <c:pt idx="34">
                  <c:v>17</c:v>
                </c:pt>
                <c:pt idx="35">
                  <c:v>18</c:v>
                </c:pt>
                <c:pt idx="36">
                  <c:v>19</c:v>
                </c:pt>
                <c:pt idx="37">
                  <c:v>20</c:v>
                </c:pt>
                <c:pt idx="38">
                  <c:v>21</c:v>
                </c:pt>
                <c:pt idx="39">
                  <c:v>22</c:v>
                </c:pt>
                <c:pt idx="40">
                  <c:v>23</c:v>
                </c:pt>
                <c:pt idx="41">
                  <c:v>24</c:v>
                </c:pt>
                <c:pt idx="42">
                  <c:v>25</c:v>
                </c:pt>
              </c:strCache>
            </c:strRef>
          </c:cat>
          <c:val>
            <c:numRef>
              <c:f>данные!$AA$73:$AA$115</c:f>
              <c:numCache>
                <c:formatCode>General</c:formatCode>
                <c:ptCount val="43"/>
                <c:pt idx="0">
                  <c:v>2350</c:v>
                </c:pt>
                <c:pt idx="1">
                  <c:v>3582</c:v>
                </c:pt>
                <c:pt idx="2">
                  <c:v>4171</c:v>
                </c:pt>
                <c:pt idx="3">
                  <c:v>4226</c:v>
                </c:pt>
                <c:pt idx="4">
                  <c:v>4493</c:v>
                </c:pt>
                <c:pt idx="5">
                  <c:v>4781</c:v>
                </c:pt>
                <c:pt idx="6">
                  <c:v>4794</c:v>
                </c:pt>
                <c:pt idx="7">
                  <c:v>4664</c:v>
                </c:pt>
                <c:pt idx="8">
                  <c:v>4613</c:v>
                </c:pt>
                <c:pt idx="9">
                  <c:v>4567</c:v>
                </c:pt>
                <c:pt idx="10">
                  <c:v>4723</c:v>
                </c:pt>
                <c:pt idx="11">
                  <c:v>4749</c:v>
                </c:pt>
                <c:pt idx="12">
                  <c:v>5001</c:v>
                </c:pt>
                <c:pt idx="13">
                  <c:v>5189</c:v>
                </c:pt>
                <c:pt idx="14">
                  <c:v>5019</c:v>
                </c:pt>
                <c:pt idx="15">
                  <c:v>4948</c:v>
                </c:pt>
                <c:pt idx="16">
                  <c:v>4772</c:v>
                </c:pt>
                <c:pt idx="17">
                  <c:v>3478</c:v>
                </c:pt>
                <c:pt idx="18">
                  <c:v>4118</c:v>
                </c:pt>
                <c:pt idx="19">
                  <c:v>3954</c:v>
                </c:pt>
                <c:pt idx="20">
                  <c:v>4237</c:v>
                </c:pt>
                <c:pt idx="21">
                  <c:v>4563</c:v>
                </c:pt>
                <c:pt idx="22">
                  <c:v>4724</c:v>
                </c:pt>
                <c:pt idx="23">
                  <c:v>4927</c:v>
                </c:pt>
                <c:pt idx="24">
                  <c:v>5450</c:v>
                </c:pt>
                <c:pt idx="25">
                  <c:v>5308</c:v>
                </c:pt>
                <c:pt idx="26">
                  <c:v>5020</c:v>
                </c:pt>
                <c:pt idx="27">
                  <c:v>4830</c:v>
                </c:pt>
                <c:pt idx="28">
                  <c:v>4715</c:v>
                </c:pt>
                <c:pt idx="29">
                  <c:v>4458</c:v>
                </c:pt>
                <c:pt idx="30">
                  <c:v>4413</c:v>
                </c:pt>
                <c:pt idx="31">
                  <c:v>4562</c:v>
                </c:pt>
                <c:pt idx="32">
                  <c:v>4585</c:v>
                </c:pt>
                <c:pt idx="33">
                  <c:v>4285</c:v>
                </c:pt>
                <c:pt idx="34">
                  <c:v>4198</c:v>
                </c:pt>
                <c:pt idx="35">
                  <c:v>3547</c:v>
                </c:pt>
                <c:pt idx="36">
                  <c:v>3275</c:v>
                </c:pt>
                <c:pt idx="37">
                  <c:v>2741</c:v>
                </c:pt>
                <c:pt idx="38">
                  <c:v>2819</c:v>
                </c:pt>
                <c:pt idx="39">
                  <c:v>2818</c:v>
                </c:pt>
                <c:pt idx="40">
                  <c:v>2723</c:v>
                </c:pt>
                <c:pt idx="41">
                  <c:v>2361</c:v>
                </c:pt>
                <c:pt idx="42">
                  <c:v>1790</c:v>
                </c:pt>
              </c:numCache>
            </c:numRef>
          </c:val>
        </c:ser>
        <c:marker val="1"/>
        <c:axId val="76864512"/>
        <c:axId val="36360960"/>
      </c:lineChart>
      <c:catAx>
        <c:axId val="768645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/>
                  <a:t>недели</a:t>
                </a:r>
              </a:p>
            </c:rich>
          </c:tx>
          <c:layout>
            <c:manualLayout>
              <c:xMode val="edge"/>
              <c:yMode val="edge"/>
              <c:x val="0.55751295336787554"/>
              <c:y val="0.93369175627240231"/>
            </c:manualLayout>
          </c:layout>
          <c:spPr>
            <a:noFill/>
            <a:ln w="25400">
              <a:noFill/>
            </a:ln>
          </c:spPr>
        </c:title>
        <c:numFmt formatCode="@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36360960"/>
        <c:crosses val="autoZero"/>
        <c:auto val="1"/>
        <c:lblAlgn val="ctr"/>
        <c:lblOffset val="100"/>
        <c:tickLblSkip val="1"/>
        <c:tickMarkSkip val="1"/>
      </c:catAx>
      <c:valAx>
        <c:axId val="3636096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/>
                  <a:t>показатель на 100 тыс. населения</a:t>
                </a:r>
              </a:p>
            </c:rich>
          </c:tx>
          <c:layout>
            <c:manualLayout>
              <c:xMode val="edge"/>
              <c:yMode val="edge"/>
              <c:x val="0"/>
              <c:y val="0.30847465495384563"/>
            </c:manualLayout>
          </c:layout>
          <c:spPr>
            <a:noFill/>
            <a:ln w="25400">
              <a:noFill/>
            </a:ln>
          </c:spPr>
        </c:title>
        <c:numFmt formatCode="0.0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6864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1450777202072537E-3"/>
          <c:y val="0.93727598566308312"/>
          <c:w val="0.96476683937823871"/>
          <c:h val="6.4516129032258132E-2"/>
        </c:manualLayout>
      </c:layout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spPr>
    <a:noFill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2.100840336134454E-2"/>
          <c:y val="5.7823129251700738E-2"/>
          <c:w val="0.97058823529411764"/>
          <c:h val="0.85544217687074831"/>
        </c:manualLayout>
      </c:layout>
      <c:barChart>
        <c:barDir val="col"/>
        <c:grouping val="clustered"/>
        <c:ser>
          <c:idx val="3"/>
          <c:order val="2"/>
          <c:tx>
            <c:v>Заболеваемость 2014-2015</c:v>
          </c:tx>
          <c:spPr>
            <a:solidFill>
              <a:srgbClr val="C00000"/>
            </a:solidFill>
            <a:ln w="25400">
              <a:noFill/>
            </a:ln>
          </c:spPr>
          <c:cat>
            <c:numRef>
              <c:f>данные!$U$5:$U$24</c:f>
              <c:numCache>
                <c:formatCode>General</c:formatCode>
                <c:ptCount val="20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</c:numCache>
            </c:numRef>
          </c:cat>
          <c:val>
            <c:numRef>
              <c:f>данные!$S$5:$S$24</c:f>
              <c:numCache>
                <c:formatCode>0.0</c:formatCode>
                <c:ptCount val="20"/>
                <c:pt idx="0">
                  <c:v>204.80687414064218</c:v>
                </c:pt>
                <c:pt idx="1">
                  <c:v>233.76293635783097</c:v>
                </c:pt>
                <c:pt idx="2">
                  <c:v>152.84370598328235</c:v>
                </c:pt>
                <c:pt idx="3">
                  <c:v>143.37068533906148</c:v>
                </c:pt>
                <c:pt idx="4">
                  <c:v>136.36450975188322</c:v>
                </c:pt>
                <c:pt idx="5">
                  <c:v>144.16779513640518</c:v>
                </c:pt>
                <c:pt idx="6">
                  <c:v>131.4056477494612</c:v>
                </c:pt>
                <c:pt idx="7">
                  <c:v>137.11127577255237</c:v>
                </c:pt>
                <c:pt idx="8">
                  <c:v>151.63545534309822</c:v>
                </c:pt>
                <c:pt idx="9">
                  <c:v>209.64826733082421</c:v>
                </c:pt>
                <c:pt idx="10">
                  <c:v>289.32568454740567</c:v>
                </c:pt>
                <c:pt idx="11">
                  <c:v>436.34629369535685</c:v>
                </c:pt>
                <c:pt idx="12">
                  <c:v>536.67304997786232</c:v>
                </c:pt>
                <c:pt idx="13">
                  <c:v>588.52713995242641</c:v>
                </c:pt>
                <c:pt idx="14">
                  <c:v>532.19245385384545</c:v>
                </c:pt>
                <c:pt idx="15">
                  <c:v>562.49101678234933</c:v>
                </c:pt>
                <c:pt idx="16">
                  <c:v>510.55302051332717</c:v>
                </c:pt>
                <c:pt idx="17">
                  <c:v>541.06134917797431</c:v>
                </c:pt>
                <c:pt idx="18">
                  <c:v>494.23324624139639</c:v>
                </c:pt>
                <c:pt idx="19">
                  <c:v>360.93131623720171</c:v>
                </c:pt>
              </c:numCache>
            </c:numRef>
          </c:val>
        </c:ser>
        <c:axId val="38082816"/>
        <c:axId val="38113280"/>
      </c:barChart>
      <c:lineChart>
        <c:grouping val="standard"/>
        <c:ser>
          <c:idx val="1"/>
          <c:order val="0"/>
          <c:tx>
            <c:strRef>
              <c:f>данные!$AB$4</c:f>
              <c:strCache>
                <c:ptCount val="1"/>
                <c:pt idx="0">
                  <c:v>эпидемический порог 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данные!$U$5:$U$24</c:f>
              <c:numCache>
                <c:formatCode>General</c:formatCode>
                <c:ptCount val="20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</c:numCache>
            </c:numRef>
          </c:cat>
          <c:val>
            <c:numRef>
              <c:f>данные!$AB$5:$AB$26</c:f>
            </c:numRef>
          </c:val>
        </c:ser>
        <c:ser>
          <c:idx val="2"/>
          <c:order val="1"/>
          <c:tx>
            <c:v>эпидемический порог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данные!$U$5:$U$21</c:f>
              <c:numCache>
                <c:formatCode>General</c:formatCode>
                <c:ptCount val="17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</c:numCache>
            </c:numRef>
          </c:cat>
          <c:val>
            <c:numRef>
              <c:f>данные!$AC$5:$AC$24</c:f>
              <c:numCache>
                <c:formatCode>General</c:formatCode>
                <c:ptCount val="20"/>
                <c:pt idx="0">
                  <c:v>243</c:v>
                </c:pt>
                <c:pt idx="1">
                  <c:v>246</c:v>
                </c:pt>
                <c:pt idx="2">
                  <c:v>190</c:v>
                </c:pt>
                <c:pt idx="3">
                  <c:v>177</c:v>
                </c:pt>
                <c:pt idx="4">
                  <c:v>180</c:v>
                </c:pt>
                <c:pt idx="5">
                  <c:v>190</c:v>
                </c:pt>
                <c:pt idx="6">
                  <c:v>184</c:v>
                </c:pt>
                <c:pt idx="7">
                  <c:v>201</c:v>
                </c:pt>
                <c:pt idx="8">
                  <c:v>223</c:v>
                </c:pt>
                <c:pt idx="9">
                  <c:v>276</c:v>
                </c:pt>
                <c:pt idx="10">
                  <c:v>345</c:v>
                </c:pt>
                <c:pt idx="11">
                  <c:v>564</c:v>
                </c:pt>
                <c:pt idx="12">
                  <c:v>675</c:v>
                </c:pt>
                <c:pt idx="13">
                  <c:v>665</c:v>
                </c:pt>
                <c:pt idx="14">
                  <c:v>708</c:v>
                </c:pt>
                <c:pt idx="15">
                  <c:v>685</c:v>
                </c:pt>
                <c:pt idx="16">
                  <c:v>788</c:v>
                </c:pt>
                <c:pt idx="17">
                  <c:v>741</c:v>
                </c:pt>
                <c:pt idx="18">
                  <c:v>728</c:v>
                </c:pt>
                <c:pt idx="19">
                  <c:v>659</c:v>
                </c:pt>
              </c:numCache>
            </c:numRef>
          </c:val>
        </c:ser>
        <c:marker val="1"/>
        <c:axId val="38082816"/>
        <c:axId val="38113280"/>
      </c:lineChart>
      <c:catAx>
        <c:axId val="38082816"/>
        <c:scaling>
          <c:orientation val="minMax"/>
        </c:scaling>
        <c:axPos val="b"/>
        <c:majorGridlines/>
        <c:numFmt formatCode="General" sourceLinked="1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8113280"/>
        <c:crosses val="autoZero"/>
        <c:auto val="1"/>
        <c:lblAlgn val="ctr"/>
        <c:lblOffset val="100"/>
        <c:tickLblSkip val="1"/>
        <c:tickMarkSkip val="1"/>
      </c:catAx>
      <c:valAx>
        <c:axId val="38113280"/>
        <c:scaling>
          <c:orientation val="minMax"/>
        </c:scaling>
        <c:axPos val="l"/>
        <c:majorGridlines/>
        <c:numFmt formatCode="0.0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38082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5672268907563029E-2"/>
          <c:y val="0.96088435374149661"/>
          <c:w val="0.89915966386554624"/>
          <c:h val="4.0816326530612318E-2"/>
        </c:manualLayout>
      </c:layout>
    </c:legend>
    <c:plotVisOnly val="1"/>
    <c:dispBlanksAs val="gap"/>
  </c:chart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 pitchFamily="18" charset="0"/>
          <a:ea typeface="Calibri"/>
          <a:cs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8048359240069065E-2"/>
          <c:y val="1.3908876775018517E-2"/>
          <c:w val="0.91709844559585552"/>
          <c:h val="0.76164874551971407"/>
        </c:manualLayout>
      </c:layout>
      <c:barChart>
        <c:barDir val="col"/>
        <c:grouping val="clustered"/>
        <c:ser>
          <c:idx val="2"/>
          <c:order val="1"/>
          <c:tx>
            <c:v>сезон 2013-2014</c:v>
          </c:tx>
          <c:spPr>
            <a:solidFill>
              <a:srgbClr val="CCFFCC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данные!$U$73:$U$82</c:f>
              <c:numCache>
                <c:formatCode>@</c:formatCode>
                <c:ptCount val="10"/>
                <c:pt idx="0">
                  <c:v>36</c:v>
                </c:pt>
                <c:pt idx="1">
                  <c:v>37</c:v>
                </c:pt>
                <c:pt idx="2">
                  <c:v>38</c:v>
                </c:pt>
                <c:pt idx="3">
                  <c:v>39</c:v>
                </c:pt>
                <c:pt idx="4">
                  <c:v>40</c:v>
                </c:pt>
                <c:pt idx="5">
                  <c:v>41</c:v>
                </c:pt>
                <c:pt idx="6">
                  <c:v>42</c:v>
                </c:pt>
                <c:pt idx="7">
                  <c:v>43</c:v>
                </c:pt>
                <c:pt idx="8">
                  <c:v>44</c:v>
                </c:pt>
                <c:pt idx="9">
                  <c:v>45</c:v>
                </c:pt>
              </c:numCache>
            </c:numRef>
          </c:cat>
          <c:val>
            <c:numRef>
              <c:f>данные!$Q$73:$Q$82</c:f>
              <c:numCache>
                <c:formatCode>0.0</c:formatCode>
                <c:ptCount val="10"/>
                <c:pt idx="0">
                  <c:v>2290.1847113976837</c:v>
                </c:pt>
                <c:pt idx="1">
                  <c:v>3333.0868542865169</c:v>
                </c:pt>
                <c:pt idx="2">
                  <c:v>3903.3407770005492</c:v>
                </c:pt>
                <c:pt idx="3">
                  <c:v>3790.0590070838075</c:v>
                </c:pt>
                <c:pt idx="4">
                  <c:v>4206.8057794406914</c:v>
                </c:pt>
                <c:pt idx="5">
                  <c:v>3795.0871796388592</c:v>
                </c:pt>
                <c:pt idx="6">
                  <c:v>3733.5660095535281</c:v>
                </c:pt>
                <c:pt idx="7">
                  <c:v>3617.9180407873523</c:v>
                </c:pt>
                <c:pt idx="8">
                  <c:v>3974.6225173398011</c:v>
                </c:pt>
                <c:pt idx="9">
                  <c:v>3269.7910350641091</c:v>
                </c:pt>
              </c:numCache>
            </c:numRef>
          </c:val>
        </c:ser>
        <c:ser>
          <c:idx val="0"/>
          <c:order val="3"/>
          <c:tx>
            <c:v>сезон 2014-2015</c:v>
          </c:tx>
          <c:cat>
            <c:numRef>
              <c:f>данные!$U$73:$U$82</c:f>
              <c:numCache>
                <c:formatCode>@</c:formatCode>
                <c:ptCount val="10"/>
                <c:pt idx="0">
                  <c:v>36</c:v>
                </c:pt>
                <c:pt idx="1">
                  <c:v>37</c:v>
                </c:pt>
                <c:pt idx="2">
                  <c:v>38</c:v>
                </c:pt>
                <c:pt idx="3">
                  <c:v>39</c:v>
                </c:pt>
                <c:pt idx="4">
                  <c:v>40</c:v>
                </c:pt>
                <c:pt idx="5">
                  <c:v>41</c:v>
                </c:pt>
                <c:pt idx="6">
                  <c:v>42</c:v>
                </c:pt>
                <c:pt idx="7">
                  <c:v>43</c:v>
                </c:pt>
                <c:pt idx="8">
                  <c:v>44</c:v>
                </c:pt>
                <c:pt idx="9">
                  <c:v>45</c:v>
                </c:pt>
              </c:numCache>
            </c:numRef>
          </c:cat>
          <c:val>
            <c:numRef>
              <c:f>данные!$S$73:$S$82</c:f>
              <c:numCache>
                <c:formatCode>0.0</c:formatCode>
                <c:ptCount val="10"/>
                <c:pt idx="0">
                  <c:v>2283.6776645617347</c:v>
                </c:pt>
                <c:pt idx="1">
                  <c:v>3206.4952158417022</c:v>
                </c:pt>
                <c:pt idx="2">
                  <c:v>3887.3689347668542</c:v>
                </c:pt>
                <c:pt idx="3">
                  <c:v>4147.9465830609743</c:v>
                </c:pt>
                <c:pt idx="4">
                  <c:v>3848.0308788949856</c:v>
                </c:pt>
                <c:pt idx="5">
                  <c:v>4174.5663201171301</c:v>
                </c:pt>
                <c:pt idx="6">
                  <c:v>3867.8477942590102</c:v>
                </c:pt>
                <c:pt idx="7">
                  <c:v>4051.2282050902841</c:v>
                </c:pt>
                <c:pt idx="8">
                  <c:v>3677.0730120232497</c:v>
                </c:pt>
                <c:pt idx="9">
                  <c:v>3295.2276726955442</c:v>
                </c:pt>
              </c:numCache>
            </c:numRef>
          </c:val>
        </c:ser>
        <c:axId val="39266560"/>
        <c:axId val="39272448"/>
      </c:barChart>
      <c:lineChart>
        <c:grouping val="standard"/>
        <c:ser>
          <c:idx val="1"/>
          <c:order val="0"/>
          <c:tx>
            <c:v>эпидемический порог рассчитанный НИИ гриппа для г. Москвы</c:v>
          </c:tx>
          <c:cat>
            <c:strRef>
              <c:f>данные!$U$63:$U$115</c:f>
              <c:strCache>
                <c:ptCount val="5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  <c:pt idx="23">
                  <c:v>49</c:v>
                </c:pt>
                <c:pt idx="24">
                  <c:v>50</c:v>
                </c:pt>
                <c:pt idx="25">
                  <c:v>51</c:v>
                </c:pt>
                <c:pt idx="26">
                  <c:v>52</c:v>
                </c:pt>
                <c:pt idx="27">
                  <c:v>53</c:v>
                </c:pt>
                <c:pt idx="28">
                  <c:v>1</c:v>
                </c:pt>
                <c:pt idx="29">
                  <c:v>2</c:v>
                </c:pt>
                <c:pt idx="30">
                  <c:v>3</c:v>
                </c:pt>
                <c:pt idx="31">
                  <c:v>4</c:v>
                </c:pt>
                <c:pt idx="32">
                  <c:v>5</c:v>
                </c:pt>
                <c:pt idx="33">
                  <c:v>6</c:v>
                </c:pt>
                <c:pt idx="34">
                  <c:v>7</c:v>
                </c:pt>
                <c:pt idx="35">
                  <c:v>8</c:v>
                </c:pt>
                <c:pt idx="36">
                  <c:v>9</c:v>
                </c:pt>
                <c:pt idx="37">
                  <c:v>10</c:v>
                </c:pt>
                <c:pt idx="38">
                  <c:v>11</c:v>
                </c:pt>
                <c:pt idx="39">
                  <c:v>12</c:v>
                </c:pt>
                <c:pt idx="40">
                  <c:v>13</c:v>
                </c:pt>
                <c:pt idx="41">
                  <c:v>14</c:v>
                </c:pt>
                <c:pt idx="42">
                  <c:v>15</c:v>
                </c:pt>
                <c:pt idx="43">
                  <c:v>16</c:v>
                </c:pt>
                <c:pt idx="44">
                  <c:v>17</c:v>
                </c:pt>
                <c:pt idx="45">
                  <c:v>18</c:v>
                </c:pt>
                <c:pt idx="46">
                  <c:v>19</c:v>
                </c:pt>
                <c:pt idx="47">
                  <c:v>20</c:v>
                </c:pt>
                <c:pt idx="48">
                  <c:v>21</c:v>
                </c:pt>
                <c:pt idx="49">
                  <c:v>22</c:v>
                </c:pt>
                <c:pt idx="50">
                  <c:v>23</c:v>
                </c:pt>
                <c:pt idx="51">
                  <c:v>24</c:v>
                </c:pt>
                <c:pt idx="52">
                  <c:v>25</c:v>
                </c:pt>
              </c:strCache>
            </c:strRef>
          </c:cat>
          <c:val>
            <c:numRef>
              <c:f>'[Внутригодовая динамика ОРВИ по 2014-2015 с ГРАФИКАМИ.xls]данные'!$AB$63:$AB$88,'[Внутригодовая динамика ОРВИ по 2014-2015 с ГРАФИКАМИ.xls]данные'!$AB$90:$AB$115</c:f>
            </c:numRef>
          </c:val>
        </c:ser>
        <c:ser>
          <c:idx val="4"/>
          <c:order val="2"/>
          <c:tx>
            <c:v>эпидемический порог</c:v>
          </c:tx>
          <c:spPr>
            <a:ln>
              <a:solidFill>
                <a:srgbClr val="FF0000"/>
              </a:solidFill>
            </a:ln>
          </c:spPr>
          <c:cat>
            <c:numRef>
              <c:f>данные!$U$63:$U$77</c:f>
              <c:numCache>
                <c:formatCode>@</c:formatCode>
                <c:ptCount val="15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</c:numCache>
            </c:numRef>
          </c:cat>
          <c:val>
            <c:numRef>
              <c:f>данные!$AC$73:$AC$82</c:f>
              <c:numCache>
                <c:formatCode>General</c:formatCode>
                <c:ptCount val="10"/>
                <c:pt idx="0">
                  <c:v>2350</c:v>
                </c:pt>
                <c:pt idx="1">
                  <c:v>3582</c:v>
                </c:pt>
                <c:pt idx="2">
                  <c:v>4171</c:v>
                </c:pt>
                <c:pt idx="3">
                  <c:v>4226</c:v>
                </c:pt>
                <c:pt idx="4">
                  <c:v>4493</c:v>
                </c:pt>
                <c:pt idx="5">
                  <c:v>4781</c:v>
                </c:pt>
                <c:pt idx="6">
                  <c:v>4794</c:v>
                </c:pt>
                <c:pt idx="7">
                  <c:v>4664</c:v>
                </c:pt>
                <c:pt idx="8">
                  <c:v>4613</c:v>
                </c:pt>
                <c:pt idx="9">
                  <c:v>4567</c:v>
                </c:pt>
              </c:numCache>
            </c:numRef>
          </c:val>
        </c:ser>
        <c:marker val="1"/>
        <c:axId val="39266560"/>
        <c:axId val="39272448"/>
      </c:lineChart>
      <c:catAx>
        <c:axId val="39266560"/>
        <c:scaling>
          <c:orientation val="minMax"/>
        </c:scaling>
        <c:axPos val="b"/>
        <c:majorGridlines/>
        <c:numFmt formatCode="@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39272448"/>
        <c:crosses val="autoZero"/>
        <c:auto val="1"/>
        <c:lblAlgn val="ctr"/>
        <c:lblOffset val="100"/>
        <c:tickLblSkip val="1"/>
        <c:tickMarkSkip val="1"/>
      </c:catAx>
      <c:valAx>
        <c:axId val="39272448"/>
        <c:scaling>
          <c:orientation val="minMax"/>
        </c:scaling>
        <c:axPos val="l"/>
        <c:majorGridlines/>
        <c:numFmt formatCode="0.0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392665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96332135406151165"/>
          <c:w val="0.96476683937823871"/>
          <c:h val="3.6678645938488456E-2"/>
        </c:manualLayout>
      </c:layout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8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8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D7E6116-7660-4E08-BD7B-70C37C520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53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2F9AEC5-079F-492D-B4B2-D37F67624B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1B3F2E-A879-4809-AFD8-85EBA2173FB1}" type="slidenum">
              <a:rPr lang="en-US" smtClean="0"/>
              <a:pPr>
                <a:defRPr/>
              </a:pPr>
              <a:t>35</a:t>
            </a:fld>
            <a:endParaRPr lang="en-US" smtClean="0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15157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157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F08F2-B4A6-4D80-88D7-A67B693B93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616B6-F895-48D3-9A83-F970D53CC0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65137-A45B-42B1-87AE-E071F3AD11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41432-DDAF-4790-89A1-CC5F73E6AA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1EF77-61C1-4663-8A94-2FED22158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38FA8-DC5C-4909-8B26-84B0F51AEE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r">
                  <a:defRPr/>
                </a:pPr>
                <a:endParaRPr lang="ru-RU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r">
                  <a:defRPr/>
                </a:pPr>
                <a:endParaRPr lang="ru-RU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r">
                  <a:defRPr/>
                </a:pPr>
                <a:endParaRPr lang="ru-RU"/>
              </a:p>
            </p:txBody>
          </p:sp>
        </p:grpSp>
      </p:grpSp>
      <p:sp>
        <p:nvSpPr>
          <p:cNvPr id="16399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6399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E54841AC-32AB-4431-9D55-FB8331DF752A}" type="datetimeFigureOut">
              <a:rPr lang="ru-RU"/>
              <a:pPr>
                <a:defRPr/>
              </a:pPr>
              <a:t>12.11.2014</a:t>
            </a:fld>
            <a:endParaRPr lang="ru-RU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C98D595F-2E5A-4A17-BBF1-646EAB8BA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9AB2A-61BB-429E-AF43-A42AF8BE30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DF23E-AAC2-4E94-9F87-E52F8EA914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08568-3997-430C-8BF7-91AAF5CD32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3B787-02C9-4C17-B558-1BEF80481D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15D51-8839-461F-8EAF-AD0DB9A5B5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F7B9A-BA6E-49AE-9469-A67A919A87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B0716-863F-4BC6-B80B-5DCA16D9DC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7EE8A-1145-4EED-9DE1-762BAB73A6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5053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5053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5053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5053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5053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5053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5053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5053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5053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5054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5054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5054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5054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5054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5054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5054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5054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5054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15054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055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055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055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055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C14E5C44-AF3F-4968-B24F-B175CA2351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7" r:id="rId2"/>
    <p:sldLayoutId id="2147483886" r:id="rId3"/>
    <p:sldLayoutId id="2147483885" r:id="rId4"/>
    <p:sldLayoutId id="2147483884" r:id="rId5"/>
    <p:sldLayoutId id="2147483883" r:id="rId6"/>
    <p:sldLayoutId id="2147483882" r:id="rId7"/>
    <p:sldLayoutId id="2147483881" r:id="rId8"/>
    <p:sldLayoutId id="2147483880" r:id="rId9"/>
    <p:sldLayoutId id="2147483879" r:id="rId10"/>
    <p:sldLayoutId id="2147483878" r:id="rId11"/>
    <p:sldLayoutId id="2147483877" r:id="rId12"/>
    <p:sldLayoutId id="2147483876" r:id="rId13"/>
    <p:sldLayoutId id="2147483875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96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297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9" name="Rectangle 15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04800" y="6248400"/>
            <a:ext cx="2286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5004000F-2D37-421A-8A9C-4A3EC2A3120D}" type="datetimeFigureOut">
              <a:rPr lang="ru-RU"/>
              <a:pPr>
                <a:defRPr/>
              </a:pPr>
              <a:t>12.11.2014</a:t>
            </a:fld>
            <a:endParaRPr lang="ru-RU"/>
          </a:p>
        </p:txBody>
      </p:sp>
      <p:sp>
        <p:nvSpPr>
          <p:cNvPr id="310" name="Rectangle 1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1" name="Rectangle 1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286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E8EF0A68-D762-4D08-B5BE-106BBD579E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628775"/>
            <a:ext cx="8424863" cy="2952750"/>
          </a:xfrm>
        </p:spPr>
        <p:txBody>
          <a:bodyPr/>
          <a:lstStyle/>
          <a:p>
            <a:pPr eaLnBrk="1" hangingPunct="1"/>
            <a:r>
              <a:rPr lang="ru-RU" sz="3600" i="1" smtClean="0">
                <a:solidFill>
                  <a:srgbClr val="007A00"/>
                </a:solidFill>
              </a:rPr>
              <a:t>Грипп и ОРВИ:</a:t>
            </a:r>
            <a:r>
              <a:rPr lang="ru-RU" sz="3600" i="1" smtClean="0">
                <a:solidFill>
                  <a:srgbClr val="800000"/>
                </a:solidFill>
              </a:rPr>
              <a:t/>
            </a:r>
            <a:br>
              <a:rPr lang="ru-RU" sz="3600" i="1" smtClean="0">
                <a:solidFill>
                  <a:srgbClr val="800000"/>
                </a:solidFill>
              </a:rPr>
            </a:br>
            <a:r>
              <a:rPr lang="ru-RU" sz="3600" i="1" smtClean="0">
                <a:solidFill>
                  <a:srgbClr val="006600"/>
                </a:solidFill>
              </a:rPr>
              <a:t>особенности развития эпидемического подъёма и меры профилактики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5013325"/>
            <a:ext cx="6400800" cy="936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b="1" i="1" smtClean="0">
                <a:solidFill>
                  <a:srgbClr val="800000"/>
                </a:solidFill>
                <a:effectLst/>
              </a:rPr>
              <a:t>Королева Ольга Валерьевна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i="1" smtClean="0">
                <a:solidFill>
                  <a:srgbClr val="800000"/>
                </a:solidFill>
                <a:effectLst/>
              </a:rPr>
              <a:t>ФБУЗ «Центр гигиены и эпидемиологии </a:t>
            </a:r>
            <a:br>
              <a:rPr lang="ru-RU" sz="2000" b="1" i="1" smtClean="0">
                <a:solidFill>
                  <a:srgbClr val="800000"/>
                </a:solidFill>
                <a:effectLst/>
              </a:rPr>
            </a:br>
            <a:r>
              <a:rPr lang="ru-RU" sz="2000" b="1" i="1" smtClean="0">
                <a:solidFill>
                  <a:srgbClr val="800000"/>
                </a:solidFill>
                <a:effectLst/>
              </a:rPr>
              <a:t>в городе Москве»</a:t>
            </a: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2843213" y="6308725"/>
            <a:ext cx="3455987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000" b="1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9425"/>
          </a:xfrm>
        </p:spPr>
        <p:txBody>
          <a:bodyPr/>
          <a:lstStyle/>
          <a:p>
            <a:pPr>
              <a:defRPr/>
            </a:pPr>
            <a:endParaRPr lang="ru-RU" dirty="0" smtClean="0"/>
          </a:p>
          <a:p>
            <a:pPr algn="just">
              <a:defRPr/>
            </a:pPr>
            <a:r>
              <a:rPr lang="ru-RU" dirty="0" smtClean="0"/>
              <a:t>Первая половина сезона – «царство» вирусов ОРВИ, вторая – вирусов гриппа</a:t>
            </a:r>
          </a:p>
          <a:p>
            <a:pPr algn="just">
              <a:defRPr/>
            </a:pPr>
            <a:r>
              <a:rPr lang="ru-RU" dirty="0" smtClean="0"/>
              <a:t>Преобладание вирусов </a:t>
            </a:r>
            <a:r>
              <a:rPr lang="ru-RU" b="1" dirty="0" err="1" smtClean="0"/>
              <a:t>парагриппа</a:t>
            </a:r>
            <a:r>
              <a:rPr lang="ru-RU" dirty="0" smtClean="0"/>
              <a:t> в структуре причин заболеваемости – </a:t>
            </a:r>
            <a:r>
              <a:rPr lang="ru-RU" b="1" dirty="0" smtClean="0"/>
              <a:t>низкая</a:t>
            </a:r>
            <a:r>
              <a:rPr lang="ru-RU" dirty="0" smtClean="0"/>
              <a:t> интенсивность эпидемического подъёма</a:t>
            </a:r>
          </a:p>
          <a:p>
            <a:pPr algn="just">
              <a:defRPr/>
            </a:pPr>
            <a:r>
              <a:rPr lang="ru-RU" dirty="0" smtClean="0"/>
              <a:t>Преобладание </a:t>
            </a:r>
            <a:r>
              <a:rPr lang="ru-RU" b="1" dirty="0" smtClean="0"/>
              <a:t>аденовирусов</a:t>
            </a:r>
            <a:r>
              <a:rPr lang="ru-RU" dirty="0" smtClean="0"/>
              <a:t> в структуре причин заболеваемости – </a:t>
            </a:r>
            <a:r>
              <a:rPr lang="ru-RU" b="1" dirty="0" smtClean="0"/>
              <a:t>средняя</a:t>
            </a:r>
            <a:r>
              <a:rPr lang="ru-RU" dirty="0" smtClean="0"/>
              <a:t> и </a:t>
            </a:r>
            <a:r>
              <a:rPr lang="ru-RU" b="1" dirty="0" smtClean="0"/>
              <a:t>высокая</a:t>
            </a:r>
            <a:r>
              <a:rPr lang="ru-RU" dirty="0" smtClean="0"/>
              <a:t> интенсивность эпидемического подъёма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dirty="0" smtClean="0"/>
              <a:t>Основные пики заболеваемости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ru-RU" sz="2800" b="1" dirty="0" smtClean="0"/>
              <a:t>Последняя неделя августа - конец сентября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2800" dirty="0" smtClean="0"/>
              <a:t>(активизация </a:t>
            </a:r>
            <a:r>
              <a:rPr lang="ru-RU" sz="2800" dirty="0" err="1" smtClean="0"/>
              <a:t>аденовирусов,парагриппа</a:t>
            </a:r>
            <a:r>
              <a:rPr lang="ru-RU" sz="2800" dirty="0" smtClean="0"/>
              <a:t> 2-3 типов, </a:t>
            </a:r>
            <a:r>
              <a:rPr lang="ru-RU" sz="2800" dirty="0" err="1" smtClean="0"/>
              <a:t>РС-вирусов</a:t>
            </a:r>
            <a:r>
              <a:rPr lang="ru-RU" sz="2800" dirty="0" smtClean="0"/>
              <a:t>)</a:t>
            </a:r>
          </a:p>
          <a:p>
            <a:pPr algn="just">
              <a:defRPr/>
            </a:pPr>
            <a:r>
              <a:rPr lang="ru-RU" sz="2800" b="1" dirty="0" smtClean="0"/>
              <a:t>Последние 2 недели ноября – первые 3 недели декабря </a:t>
            </a:r>
            <a:r>
              <a:rPr lang="ru-RU" sz="2800" dirty="0" smtClean="0"/>
              <a:t>(дальнейшая активизация аденовирусов, включение в циркуляцию вирусов </a:t>
            </a:r>
            <a:r>
              <a:rPr lang="ru-RU" sz="2800" dirty="0" err="1" smtClean="0"/>
              <a:t>парагриппа</a:t>
            </a:r>
            <a:r>
              <a:rPr lang="ru-RU" sz="2800" dirty="0" smtClean="0"/>
              <a:t> 1 типа)</a:t>
            </a:r>
          </a:p>
          <a:p>
            <a:pPr algn="just">
              <a:defRPr/>
            </a:pPr>
            <a:r>
              <a:rPr lang="ru-RU" sz="2800" b="1" dirty="0" smtClean="0"/>
              <a:t>Начало февраля - середина марта </a:t>
            </a:r>
            <a:r>
              <a:rPr lang="ru-RU" sz="2800" dirty="0" smtClean="0"/>
              <a:t>(включение в циркуляцию вирусов гриппа типа А в январе и типа В </a:t>
            </a:r>
            <a:r>
              <a:rPr lang="ru-RU" sz="2800" dirty="0" err="1" smtClean="0"/>
              <a:t>в</a:t>
            </a:r>
            <a:r>
              <a:rPr lang="ru-RU" sz="2800" dirty="0" smtClean="0"/>
              <a:t> феврале-марте)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smtClean="0"/>
              <a:t>Динамика заболеваемости совокупного населения в текущем эпидемическом сезоне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Заболеваемость детей 0-2 лет в текущем эпидемическом сезоне</a:t>
            </a: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/>
        </p:nvGraphicFramePr>
        <p:xfrm>
          <a:off x="0" y="1428737"/>
          <a:ext cx="9191625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857250"/>
            <a:ext cx="8229600" cy="5572125"/>
          </a:xfrm>
        </p:spPr>
        <p:txBody>
          <a:bodyPr/>
          <a:lstStyle/>
          <a:p>
            <a:pPr algn="just">
              <a:defRPr/>
            </a:pPr>
            <a:r>
              <a:rPr lang="ru-RU" b="1" dirty="0" smtClean="0"/>
              <a:t>Динамика развития заболеваемости характерна для «благополучного» сезона</a:t>
            </a:r>
          </a:p>
          <a:p>
            <a:pPr algn="just">
              <a:defRPr/>
            </a:pPr>
            <a:r>
              <a:rPr lang="ru-RU" b="1" dirty="0" smtClean="0"/>
              <a:t>Подавляющее преобладание вирусов </a:t>
            </a:r>
            <a:r>
              <a:rPr lang="ru-RU" b="1" dirty="0" err="1" smtClean="0"/>
              <a:t>парагриппа</a:t>
            </a:r>
            <a:r>
              <a:rPr lang="ru-RU" b="1" dirty="0" smtClean="0"/>
              <a:t> в этиологической структуре заболеваемости (более 70%)</a:t>
            </a:r>
          </a:p>
          <a:p>
            <a:pPr algn="just">
              <a:defRPr/>
            </a:pPr>
            <a:r>
              <a:rPr lang="ru-RU" b="1" dirty="0" smtClean="0"/>
              <a:t>Штаммы вируса гриппа, рекомендованные ВОЗ к включению в состав вакцин в 2014-2015гг. практически не отличаются от прошлогодних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3671888" y="836613"/>
            <a:ext cx="5472112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Грипп и ОРВИ – серьёзный удар по иммунитету и фактор риска утяжеления имеющихся 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хронических 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заболеваний, развития осложнений и летального исхода!</a:t>
            </a:r>
            <a:endParaRPr lang="ru-RU" sz="2800" b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263170" name="Picture 3" descr="flu"/>
          <p:cNvPicPr>
            <a:picLocks noChangeAspect="1" noChangeArrowheads="1"/>
          </p:cNvPicPr>
          <p:nvPr/>
        </p:nvPicPr>
        <p:blipFill>
          <a:blip r:embed="rId2"/>
          <a:srcRect l="8076" r="25035"/>
          <a:stretch>
            <a:fillRect/>
          </a:stretch>
        </p:blipFill>
        <p:spPr bwMode="auto">
          <a:xfrm>
            <a:off x="250825" y="1412875"/>
            <a:ext cx="3228975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277813"/>
            <a:ext cx="8642350" cy="1422400"/>
          </a:xfrm>
          <a:noFill/>
        </p:spPr>
        <p:txBody>
          <a:bodyPr/>
          <a:lstStyle/>
          <a:p>
            <a:pPr eaLnBrk="1" hangingPunct="1"/>
            <a:r>
              <a:rPr lang="ru-RU" sz="3200" smtClean="0">
                <a:latin typeface="Georgia" pitchFamily="18" charset="0"/>
              </a:rPr>
              <a:t>Избыточная смертность от гриппа </a:t>
            </a:r>
            <a:br>
              <a:rPr lang="ru-RU" sz="3200" smtClean="0">
                <a:latin typeface="Georgia" pitchFamily="18" charset="0"/>
              </a:rPr>
            </a:br>
            <a:r>
              <a:rPr lang="ru-RU" sz="3200" smtClean="0">
                <a:latin typeface="Georgia" pitchFamily="18" charset="0"/>
              </a:rPr>
              <a:t>в группах риска</a:t>
            </a:r>
            <a:br>
              <a:rPr lang="ru-RU" sz="3200" smtClean="0">
                <a:latin typeface="Georgia" pitchFamily="18" charset="0"/>
              </a:rPr>
            </a:br>
            <a:r>
              <a:rPr lang="ru-RU" sz="3200" smtClean="0">
                <a:latin typeface="Georgia" pitchFamily="18" charset="0"/>
              </a:rPr>
              <a:t>на 100 тыс. населения</a:t>
            </a:r>
          </a:p>
        </p:txBody>
      </p:sp>
      <p:sp>
        <p:nvSpPr>
          <p:cNvPr id="166922" name="Line 3"/>
          <p:cNvSpPr>
            <a:spLocks noChangeShapeType="1"/>
          </p:cNvSpPr>
          <p:nvPr/>
        </p:nvSpPr>
        <p:spPr bwMode="auto">
          <a:xfrm>
            <a:off x="914400" y="5013325"/>
            <a:ext cx="0" cy="369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6923" name="Line 4"/>
          <p:cNvSpPr>
            <a:spLocks noChangeShapeType="1"/>
          </p:cNvSpPr>
          <p:nvPr/>
        </p:nvSpPr>
        <p:spPr bwMode="auto">
          <a:xfrm>
            <a:off x="2590800" y="4708525"/>
            <a:ext cx="0" cy="684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6924" name="Line 5"/>
          <p:cNvSpPr>
            <a:spLocks noChangeShapeType="1"/>
          </p:cNvSpPr>
          <p:nvPr/>
        </p:nvSpPr>
        <p:spPr bwMode="auto">
          <a:xfrm>
            <a:off x="4191000" y="4098925"/>
            <a:ext cx="0" cy="1281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6925" name="Line 6"/>
          <p:cNvSpPr>
            <a:spLocks noChangeShapeType="1"/>
          </p:cNvSpPr>
          <p:nvPr/>
        </p:nvSpPr>
        <p:spPr bwMode="auto">
          <a:xfrm>
            <a:off x="5867400" y="3260725"/>
            <a:ext cx="0" cy="21415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6926" name="Line 7"/>
          <p:cNvSpPr>
            <a:spLocks noChangeShapeType="1"/>
          </p:cNvSpPr>
          <p:nvPr/>
        </p:nvSpPr>
        <p:spPr bwMode="auto">
          <a:xfrm>
            <a:off x="7467600" y="1889125"/>
            <a:ext cx="0" cy="353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66920" name="Object 2"/>
          <p:cNvGraphicFramePr>
            <a:graphicFrameLocks noChangeAspect="1"/>
          </p:cNvGraphicFramePr>
          <p:nvPr/>
        </p:nvGraphicFramePr>
        <p:xfrm>
          <a:off x="681038" y="1268413"/>
          <a:ext cx="8462962" cy="4994275"/>
        </p:xfrm>
        <a:graphic>
          <a:graphicData uri="http://schemas.openxmlformats.org/presentationml/2006/ole">
            <p:oleObj spid="_x0000_s166920" name="Диаграмма" r:id="rId3" imgW="8458088" imgH="4991137" progId="MSGraph.Chart.8">
              <p:embed followColorScheme="full"/>
            </p:oleObj>
          </a:graphicData>
        </a:graphic>
      </p:graphicFrame>
      <p:sp>
        <p:nvSpPr>
          <p:cNvPr id="166927" name="Text Box 9"/>
          <p:cNvSpPr txBox="1">
            <a:spLocks noChangeArrowheads="1"/>
          </p:cNvSpPr>
          <p:nvPr/>
        </p:nvSpPr>
        <p:spPr bwMode="auto">
          <a:xfrm>
            <a:off x="5257800" y="6324600"/>
            <a:ext cx="3432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b="1"/>
              <a:t>World Healf  Organisation (www.who.org)</a:t>
            </a:r>
          </a:p>
        </p:txBody>
      </p:sp>
      <p:pic>
        <p:nvPicPr>
          <p:cNvPr id="166928" name="Picture 10" descr="image_chronic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21336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dirty="0" smtClean="0"/>
              <a:t>Летальные исходы от гриппа и ОРВИ в 2011-2014 гг.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1571625"/>
          <a:ext cx="8686800" cy="477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035"/>
                <a:gridCol w="2801620"/>
                <a:gridCol w="2801620"/>
                <a:gridCol w="212952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</a:t>
                      </a: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-201</a:t>
                      </a: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2012-2013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2013-2014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IX-XII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</a:t>
                      </a:r>
                      <a:r>
                        <a:rPr lang="ru-RU" sz="1600" dirty="0" smtClean="0"/>
                        <a:t>ребенка</a:t>
                      </a:r>
                      <a:r>
                        <a:rPr lang="ru-RU" sz="1600" baseline="0" dirty="0" smtClean="0"/>
                        <a:t> до 1 года (</a:t>
                      </a:r>
                      <a:r>
                        <a:rPr lang="ru-RU" sz="1600" baseline="0" dirty="0" err="1" smtClean="0"/>
                        <a:t>парагрипп</a:t>
                      </a:r>
                      <a:r>
                        <a:rPr lang="ru-RU" sz="1600" baseline="0" dirty="0" smtClean="0"/>
                        <a:t>)</a:t>
                      </a:r>
                      <a:br>
                        <a:rPr lang="ru-RU" sz="1600" baseline="0" dirty="0" smtClean="0"/>
                      </a:br>
                      <a:r>
                        <a:rPr lang="ru-RU" sz="1600" baseline="0" dirty="0" smtClean="0"/>
                        <a:t>1 ребенок 14 лет – ОРВИ </a:t>
                      </a:r>
                      <a:r>
                        <a:rPr lang="ru-RU" sz="1600" baseline="0" dirty="0" err="1" smtClean="0"/>
                        <a:t>н</a:t>
                      </a:r>
                      <a:r>
                        <a:rPr lang="ru-RU" sz="1600" baseline="0" dirty="0" smtClean="0"/>
                        <a:t>/у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 ребенка до 1 года (</a:t>
                      </a:r>
                      <a:r>
                        <a:rPr lang="ru-RU" sz="1600" dirty="0" err="1" smtClean="0"/>
                        <a:t>парагрипп</a:t>
                      </a:r>
                      <a:r>
                        <a:rPr lang="ru-RU" sz="1600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 ребенок </a:t>
                      </a:r>
                      <a:r>
                        <a:rPr lang="ru-RU" sz="1600" dirty="0" err="1" smtClean="0"/>
                        <a:t>парагрипп+пневмококковый</a:t>
                      </a:r>
                      <a:r>
                        <a:rPr lang="ru-RU" sz="1600" baseline="0" dirty="0" smtClean="0"/>
                        <a:t> сепсис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I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ru-RU" sz="1600" dirty="0" smtClean="0"/>
                        <a:t> взрослых </a:t>
                      </a:r>
                      <a:r>
                        <a:rPr lang="en-US" sz="1600" dirty="0" smtClean="0"/>
                        <a:t>A(H1N1)-09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 ОРВИ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II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 взрослых </a:t>
                      </a:r>
                      <a:r>
                        <a:rPr lang="en-US" sz="1600" dirty="0" smtClean="0"/>
                        <a:t>A(H1N1)-09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3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ru-RU" sz="1600" baseline="0" dirty="0" smtClean="0"/>
                        <a:t>взрослых </a:t>
                      </a:r>
                      <a:r>
                        <a:rPr lang="ru-RU" sz="1600" baseline="0" dirty="0" err="1" smtClean="0"/>
                        <a:t>парагрипп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</a:t>
                      </a:r>
                      <a:r>
                        <a:rPr lang="ru-RU" sz="1600" dirty="0" smtClean="0"/>
                        <a:t> взрослых </a:t>
                      </a:r>
                      <a:r>
                        <a:rPr lang="en-US" sz="1600" dirty="0" smtClean="0"/>
                        <a:t>A(H1N1)-09</a:t>
                      </a:r>
                      <a:br>
                        <a:rPr lang="en-US" sz="1600" dirty="0" smtClean="0"/>
                      </a:br>
                      <a:r>
                        <a:rPr lang="ru-RU" sz="1600" dirty="0" smtClean="0"/>
                        <a:t>1 взрослый </a:t>
                      </a:r>
                      <a:r>
                        <a:rPr lang="en-US" sz="1600" dirty="0" smtClean="0"/>
                        <a:t>B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 взрослых</a:t>
                      </a:r>
                      <a:br>
                        <a:rPr lang="ru-RU" sz="1600" dirty="0" smtClean="0"/>
                      </a:br>
                      <a:r>
                        <a:rPr lang="en-US" sz="1600" dirty="0" smtClean="0"/>
                        <a:t>A(H1N1)-09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III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</a:t>
                      </a:r>
                      <a:r>
                        <a:rPr lang="ru-RU" sz="1600" dirty="0" smtClean="0"/>
                        <a:t>взрослый </a:t>
                      </a:r>
                      <a:r>
                        <a:rPr lang="en-US" sz="1600" dirty="0" smtClean="0"/>
                        <a:t>A(H1N1)-09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 взрослых </a:t>
                      </a:r>
                      <a:r>
                        <a:rPr lang="en-US" sz="1600" dirty="0" smtClean="0"/>
                        <a:t>A(H1N1)-09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 взрослых</a:t>
                      </a:r>
                      <a:r>
                        <a:rPr lang="ru-RU" sz="1600" baseline="0" dirty="0" smtClean="0"/>
                        <a:t/>
                      </a:r>
                      <a:br>
                        <a:rPr lang="ru-RU" sz="1600" baseline="0" dirty="0" smtClean="0"/>
                      </a:br>
                      <a:r>
                        <a:rPr lang="en-US" sz="1600" dirty="0" smtClean="0"/>
                        <a:t>A </a:t>
                      </a:r>
                      <a:r>
                        <a:rPr lang="ru-RU" sz="1600" dirty="0" smtClean="0"/>
                        <a:t>(</a:t>
                      </a:r>
                      <a:r>
                        <a:rPr lang="en-US" sz="1600" dirty="0" smtClean="0"/>
                        <a:t>H3N2)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IV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 взрослый </a:t>
                      </a:r>
                      <a:r>
                        <a:rPr lang="en-US" sz="1600" dirty="0" smtClean="0"/>
                        <a:t>B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1</a:t>
                      </a:r>
                      <a:r>
                        <a:rPr lang="ru-RU" sz="1600" baseline="0" dirty="0" smtClean="0"/>
                        <a:t> ребенок до 1 года </a:t>
                      </a:r>
                      <a:r>
                        <a:rPr lang="ru-RU" sz="1600" baseline="0" dirty="0" err="1" smtClean="0"/>
                        <a:t>парагрипп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 </a:t>
                      </a:r>
                      <a:r>
                        <a:rPr lang="ru-RU" sz="1600" dirty="0" smtClean="0"/>
                        <a:t>взрослый </a:t>
                      </a:r>
                      <a:r>
                        <a:rPr lang="en-US" sz="1600" dirty="0" smtClean="0"/>
                        <a:t>A(H1N1)-09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 ребенок 2 лет грипп </a:t>
                      </a:r>
                      <a:r>
                        <a:rPr lang="en-US" sz="1600" dirty="0" smtClean="0"/>
                        <a:t>B</a:t>
                      </a:r>
                      <a:r>
                        <a:rPr lang="ru-RU" sz="1600" dirty="0" smtClean="0"/>
                        <a:t>+</a:t>
                      </a:r>
                      <a:r>
                        <a:rPr lang="ru-RU" sz="1600" dirty="0" err="1" smtClean="0"/>
                        <a:t>парагрипп</a:t>
                      </a: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1</a:t>
                      </a:r>
                      <a:r>
                        <a:rPr lang="ru-RU" sz="1600" baseline="0" dirty="0" smtClean="0"/>
                        <a:t> взрослый ОРВИ </a:t>
                      </a:r>
                      <a:r>
                        <a:rPr lang="ru-RU" sz="1600" baseline="0" dirty="0" err="1" smtClean="0"/>
                        <a:t>н</a:t>
                      </a:r>
                      <a:r>
                        <a:rPr lang="ru-RU" sz="1600" baseline="0" dirty="0" smtClean="0"/>
                        <a:t>/у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</a:t>
                      </a:r>
                      <a:r>
                        <a:rPr lang="ru-RU" sz="1600" dirty="0" smtClean="0"/>
                        <a:t>грипп</a:t>
                      </a:r>
                      <a:r>
                        <a:rPr lang="ru-RU" sz="1600" baseline="0" dirty="0" smtClean="0"/>
                        <a:t> В</a:t>
                      </a:r>
                      <a:br>
                        <a:rPr lang="ru-RU" sz="1600" baseline="0" dirty="0" smtClean="0"/>
                      </a:br>
                      <a:r>
                        <a:rPr lang="ru-RU" sz="1600" baseline="0" dirty="0" smtClean="0"/>
                        <a:t>1 ОРВИ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Всего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16 (9 ОРВИ+7 грипп )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27 (3 ОРВИ+24 грипп)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8 (3 ОРВИ+5 грипп)</a:t>
                      </a:r>
                      <a:endParaRPr lang="ru-RU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ru-RU" sz="3200" dirty="0" smtClean="0"/>
              <a:t>Основные пики заболеваемости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>
              <a:defRPr/>
            </a:pPr>
            <a:r>
              <a:rPr lang="ru-RU" sz="2800" b="1" dirty="0" smtClean="0"/>
              <a:t>Последняя неделя августа - конец сентября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2800" dirty="0" smtClean="0"/>
              <a:t>(активизация </a:t>
            </a:r>
            <a:r>
              <a:rPr lang="ru-RU" sz="2800" dirty="0" err="1" smtClean="0"/>
              <a:t>аденовирусов,парагриппа</a:t>
            </a:r>
            <a:r>
              <a:rPr lang="ru-RU" sz="2800" dirty="0" smtClean="0"/>
              <a:t> 2-3 типов, </a:t>
            </a:r>
            <a:r>
              <a:rPr lang="ru-RU" sz="2800" dirty="0" err="1" smtClean="0"/>
              <a:t>РС-вирусов</a:t>
            </a:r>
            <a:r>
              <a:rPr lang="ru-RU" sz="2800" dirty="0" smtClean="0"/>
              <a:t>)</a:t>
            </a:r>
          </a:p>
          <a:p>
            <a:pPr algn="just">
              <a:defRPr/>
            </a:pPr>
            <a:r>
              <a:rPr lang="ru-RU" sz="2800" b="1" dirty="0" smtClean="0"/>
              <a:t>Последние 2 недели ноября – первые 3 недели декабря </a:t>
            </a:r>
            <a:r>
              <a:rPr lang="ru-RU" sz="2800" dirty="0" smtClean="0"/>
              <a:t>(дальнейшая активизация аденовирусов, включение в циркуляцию вирусов </a:t>
            </a:r>
            <a:r>
              <a:rPr lang="ru-RU" sz="2800" dirty="0" err="1" smtClean="0"/>
              <a:t>парагриппа</a:t>
            </a:r>
            <a:r>
              <a:rPr lang="ru-RU" sz="2800" dirty="0" smtClean="0"/>
              <a:t> 1 типа)</a:t>
            </a:r>
          </a:p>
          <a:p>
            <a:pPr algn="just">
              <a:defRPr/>
            </a:pPr>
            <a:r>
              <a:rPr lang="ru-RU" sz="2800" b="1" dirty="0" smtClean="0"/>
              <a:t>Начало февраля - середина марта </a:t>
            </a:r>
            <a:r>
              <a:rPr lang="ru-RU" sz="2800" dirty="0" smtClean="0"/>
              <a:t>(включение в циркуляцию вирусов гриппа типа А в январе и типа В </a:t>
            </a:r>
            <a:r>
              <a:rPr lang="ru-RU" sz="2800" dirty="0" err="1" smtClean="0"/>
              <a:t>в</a:t>
            </a:r>
            <a:r>
              <a:rPr lang="ru-RU" sz="2800" dirty="0" smtClean="0"/>
              <a:t> феврале-марте)</a:t>
            </a:r>
            <a:endParaRPr lang="ru-R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mtClean="0">
                <a:effectLst/>
              </a:rPr>
              <a:t>Меры профилактики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060825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smtClean="0">
                <a:effectLst/>
              </a:rPr>
              <a:t>Здоровый образ жизни</a:t>
            </a:r>
            <a:r>
              <a:rPr lang="ru-RU" sz="2400" smtClean="0">
                <a:effectLst/>
              </a:rPr>
              <a:t>, сбалансированное питание, отказ от вредных привычек, физическая активность на свежем воздухе, прогулки, инсоляция – </a:t>
            </a:r>
            <a:r>
              <a:rPr lang="ru-RU" sz="2400" b="1" smtClean="0">
                <a:solidFill>
                  <a:srgbClr val="007A00"/>
                </a:solidFill>
                <a:effectLst/>
              </a:rPr>
              <a:t>в течение всего года</a:t>
            </a:r>
            <a:r>
              <a:rPr lang="ru-RU" sz="2400" smtClean="0">
                <a:effectLst/>
              </a:rPr>
              <a:t> + </a:t>
            </a:r>
            <a:r>
              <a:rPr lang="ru-RU" sz="2400" b="1" smtClean="0">
                <a:solidFill>
                  <a:srgbClr val="007A00"/>
                </a:solidFill>
                <a:effectLst/>
              </a:rPr>
              <a:t>важный фактор в укреплении иммунитета перед первым пиком заболеваемости</a:t>
            </a:r>
            <a:br>
              <a:rPr lang="ru-RU" sz="2400" b="1" smtClean="0">
                <a:solidFill>
                  <a:srgbClr val="007A00"/>
                </a:solidFill>
                <a:effectLst/>
              </a:rPr>
            </a:br>
            <a:endParaRPr lang="ru-RU" sz="2400" b="1" smtClean="0">
              <a:solidFill>
                <a:srgbClr val="007A00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2400" b="1" smtClean="0">
                <a:effectLst/>
              </a:rPr>
              <a:t>Неспецифическая профилактика</a:t>
            </a:r>
            <a:r>
              <a:rPr lang="ru-RU" sz="2400" smtClean="0">
                <a:effectLst/>
              </a:rPr>
              <a:t> – иммуномодулирующие средства, интерфероногены – </a:t>
            </a:r>
            <a:r>
              <a:rPr lang="ru-RU" sz="2400" b="1" smtClean="0">
                <a:solidFill>
                  <a:srgbClr val="007A00"/>
                </a:solidFill>
                <a:effectLst/>
              </a:rPr>
              <a:t>минимум 2 курса</a:t>
            </a:r>
            <a:r>
              <a:rPr lang="ru-RU" sz="2400" smtClean="0">
                <a:effectLst/>
              </a:rPr>
              <a:t> (перед вторым пиком – в начале ноября и перед третьим пиком – в начале-середине января)</a:t>
            </a:r>
            <a:br>
              <a:rPr lang="ru-RU" sz="2400" smtClean="0">
                <a:effectLst/>
              </a:rPr>
            </a:br>
            <a:endParaRPr lang="ru-RU" sz="2400" smtClean="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400" b="1" smtClean="0">
                <a:effectLst/>
              </a:rPr>
              <a:t>Специфическая профилактика</a:t>
            </a:r>
            <a:r>
              <a:rPr lang="ru-RU" sz="2400" smtClean="0">
                <a:effectLst/>
              </a:rPr>
              <a:t> (вакцинация против гриппа) – </a:t>
            </a:r>
            <a:r>
              <a:rPr lang="ru-RU" sz="2400" b="1" smtClean="0">
                <a:solidFill>
                  <a:srgbClr val="007A00"/>
                </a:solidFill>
                <a:effectLst/>
              </a:rPr>
              <a:t>не позднее октября-ноября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6487"/>
          </a:xfrm>
        </p:spPr>
        <p:txBody>
          <a:bodyPr/>
          <a:lstStyle/>
          <a:p>
            <a:r>
              <a:rPr lang="ru-RU" sz="2600" smtClean="0">
                <a:latin typeface="Tahoma" pitchFamily="34" charset="0"/>
              </a:rPr>
              <a:t>Доля гриппа и ОРВИ в структуре инфекционных заболеваний – не менее 85%</a:t>
            </a:r>
          </a:p>
          <a:p>
            <a:r>
              <a:rPr lang="ru-RU" sz="2600" smtClean="0">
                <a:latin typeface="Tahoma" pitchFamily="34" charset="0"/>
              </a:rPr>
              <a:t>В Москве ежегодно заболевают ОРВИ 2,5-3 млн человек</a:t>
            </a:r>
          </a:p>
          <a:p>
            <a:r>
              <a:rPr lang="ru-RU" sz="2600" smtClean="0">
                <a:latin typeface="Tahoma" pitchFamily="34" charset="0"/>
              </a:rPr>
              <a:t>Большинство заболевших в столице (60-65%) – дети</a:t>
            </a:r>
          </a:p>
          <a:p>
            <a:r>
              <a:rPr lang="ru-RU" sz="2600" smtClean="0">
                <a:latin typeface="Tahoma" pitchFamily="34" charset="0"/>
              </a:rPr>
              <a:t>Снижение удельного веса детей - признак эпидемии</a:t>
            </a:r>
          </a:p>
          <a:p>
            <a:r>
              <a:rPr lang="ru-RU" sz="2600" smtClean="0">
                <a:latin typeface="Tahoma" pitchFamily="34" charset="0"/>
                <a:cs typeface="Arial" charset="0"/>
              </a:rPr>
              <a:t>Суммарный экономический ущерб от ОРВИ  составляет 29,4 млрд. рублей в год</a:t>
            </a:r>
            <a:endParaRPr lang="ru-RU" sz="2600" smtClean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mtClean="0">
                <a:effectLst/>
              </a:rPr>
              <a:t>Почему осенью?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060825"/>
          </a:xfrm>
          <a:noFill/>
          <a:ln/>
        </p:spPr>
        <p:txBody>
          <a:bodyPr/>
          <a:lstStyle/>
          <a:p>
            <a:r>
              <a:rPr lang="ru-RU" sz="2800" smtClean="0">
                <a:effectLst/>
              </a:rPr>
              <a:t>Защитный титр противогриппозных антител формируется не менее </a:t>
            </a:r>
            <a:r>
              <a:rPr lang="ru-RU" sz="2800" smtClean="0">
                <a:solidFill>
                  <a:srgbClr val="007A00"/>
                </a:solidFill>
                <a:effectLst/>
              </a:rPr>
              <a:t>2-4 недель</a:t>
            </a:r>
            <a:r>
              <a:rPr lang="ru-RU" sz="2800" smtClean="0">
                <a:effectLst/>
              </a:rPr>
              <a:t> и начинает </a:t>
            </a:r>
            <a:r>
              <a:rPr lang="ru-RU" sz="2800" smtClean="0">
                <a:solidFill>
                  <a:srgbClr val="007A00"/>
                </a:solidFill>
                <a:effectLst/>
              </a:rPr>
              <a:t>снижаться спустя 6 месяцев</a:t>
            </a:r>
            <a:r>
              <a:rPr lang="ru-RU" sz="2800" smtClean="0">
                <a:effectLst/>
              </a:rPr>
              <a:t> после вакцинации</a:t>
            </a:r>
            <a:br>
              <a:rPr lang="ru-RU" sz="2800" smtClean="0">
                <a:effectLst/>
              </a:rPr>
            </a:br>
            <a:endParaRPr lang="ru-RU" sz="2800" smtClean="0">
              <a:effectLst/>
            </a:endParaRPr>
          </a:p>
          <a:p>
            <a:r>
              <a:rPr lang="ru-RU" sz="2800" smtClean="0">
                <a:effectLst/>
              </a:rPr>
              <a:t>Прививка </a:t>
            </a:r>
            <a:r>
              <a:rPr lang="ru-RU" sz="2800" smtClean="0">
                <a:solidFill>
                  <a:srgbClr val="007A00"/>
                </a:solidFill>
                <a:effectLst/>
              </a:rPr>
              <a:t>в период эпидемии возможна</a:t>
            </a:r>
            <a:r>
              <a:rPr lang="ru-RU" sz="2800" smtClean="0">
                <a:effectLst/>
              </a:rPr>
              <a:t>, но защитить от заболевания с большой долей вероятности не сможет, только несколько снизить выраженность клинических проявлений</a:t>
            </a:r>
            <a:r>
              <a:rPr lang="ru-RU" sz="2800" b="1" smtClean="0">
                <a:effectLst/>
              </a:rPr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mtClean="0">
                <a:effectLst/>
              </a:rPr>
              <a:t>Вакцинация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060825"/>
          </a:xfrm>
          <a:noFill/>
          <a:ln/>
        </p:spPr>
        <p:txBody>
          <a:bodyPr/>
          <a:lstStyle/>
          <a:p>
            <a:r>
              <a:rPr lang="ru-RU" sz="2800" b="1" smtClean="0">
                <a:effectLst/>
              </a:rPr>
              <a:t>Показана лицам с высоким </a:t>
            </a:r>
            <a:r>
              <a:rPr lang="ru-RU" sz="2800" b="1" smtClean="0">
                <a:solidFill>
                  <a:srgbClr val="007A00"/>
                </a:solidFill>
                <a:effectLst/>
              </a:rPr>
              <a:t>риском инфицирования</a:t>
            </a:r>
            <a:r>
              <a:rPr lang="ru-RU" sz="2800" b="1" smtClean="0">
                <a:effectLst/>
              </a:rPr>
              <a:t> и с высоким </a:t>
            </a:r>
            <a:r>
              <a:rPr lang="ru-RU" sz="2800" b="1" smtClean="0">
                <a:solidFill>
                  <a:srgbClr val="007A00"/>
                </a:solidFill>
                <a:effectLst/>
              </a:rPr>
              <a:t>риском развития неблагоприятных последствий</a:t>
            </a:r>
            <a:r>
              <a:rPr lang="ru-RU" sz="2800" b="1" smtClean="0">
                <a:effectLst/>
              </a:rPr>
              <a:t> заболевания</a:t>
            </a:r>
          </a:p>
          <a:p>
            <a:r>
              <a:rPr lang="ru-RU" sz="2800" b="1" smtClean="0">
                <a:solidFill>
                  <a:srgbClr val="007A00"/>
                </a:solidFill>
                <a:effectLst/>
              </a:rPr>
              <a:t>Предотвращает развитие</a:t>
            </a:r>
            <a:r>
              <a:rPr lang="ru-RU" sz="2800" b="1" smtClean="0">
                <a:effectLst/>
              </a:rPr>
              <a:t> заболевания или значительно </a:t>
            </a:r>
            <a:r>
              <a:rPr lang="ru-RU" sz="2800" b="1" smtClean="0">
                <a:solidFill>
                  <a:srgbClr val="007A00"/>
                </a:solidFill>
                <a:effectLst/>
              </a:rPr>
              <a:t>облегчает </a:t>
            </a:r>
            <a:r>
              <a:rPr lang="ru-RU" sz="2800" b="1" smtClean="0">
                <a:effectLst/>
              </a:rPr>
              <a:t>его клиническое течение, снижает </a:t>
            </a:r>
            <a:r>
              <a:rPr lang="ru-RU" sz="2800" b="1" smtClean="0">
                <a:solidFill>
                  <a:srgbClr val="007A00"/>
                </a:solidFill>
                <a:effectLst/>
              </a:rPr>
              <a:t>частоту развития осложнений</a:t>
            </a:r>
            <a:r>
              <a:rPr lang="ru-RU" sz="2800" b="1" smtClean="0">
                <a:effectLst/>
              </a:rPr>
              <a:t> на 50% и </a:t>
            </a:r>
            <a:r>
              <a:rPr lang="ru-RU" sz="2800" b="1" smtClean="0">
                <a:solidFill>
                  <a:srgbClr val="007A00"/>
                </a:solidFill>
                <a:effectLst/>
              </a:rPr>
              <a:t>риск развития летального исхода</a:t>
            </a:r>
            <a:r>
              <a:rPr lang="ru-RU" sz="2800" b="1" smtClean="0">
                <a:effectLst/>
              </a:rPr>
              <a:t> на 70%</a:t>
            </a:r>
          </a:p>
          <a:p>
            <a:endParaRPr lang="ru-RU" sz="2800" b="1" smtClean="0">
              <a:effectLst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Контингенты, подлежащие иммунизации против гриппа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Лица старше 60 лет, </a:t>
            </a:r>
            <a:r>
              <a:rPr lang="ru-RU" sz="2000" b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прежде всего, проживающие в учреждениях социального обеспечения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Лица, страдающие заболеваниями </a:t>
            </a:r>
            <a:r>
              <a:rPr lang="ru-RU" sz="200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эндокринной</a:t>
            </a:r>
            <a:r>
              <a:rPr lang="ru-RU" sz="2000" smtClean="0"/>
              <a:t> системы (диабет), </a:t>
            </a:r>
            <a:r>
              <a:rPr lang="ru-RU" sz="200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нарушениями обмена</a:t>
            </a:r>
            <a:r>
              <a:rPr lang="ru-RU" sz="2000" smtClean="0"/>
              <a:t> веществ (ожирение), болезнями системы </a:t>
            </a:r>
            <a:r>
              <a:rPr lang="ru-RU" sz="200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кровообращения</a:t>
            </a:r>
            <a:r>
              <a:rPr lang="ru-RU" sz="2000" smtClean="0"/>
              <a:t>, хроническими заболеваниями </a:t>
            </a:r>
            <a:r>
              <a:rPr lang="ru-RU" sz="200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дыхательной системы</a:t>
            </a:r>
            <a:r>
              <a:rPr lang="ru-RU" sz="2000" smtClean="0"/>
              <a:t>, хроническими заболеваниями </a:t>
            </a:r>
            <a:r>
              <a:rPr lang="ru-RU" sz="200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печени и почек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Беременные женщины (только инактивированными вакцинами)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Часто болеющие ОРВИ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Дети старше 6 месяцев, </a:t>
            </a:r>
            <a:r>
              <a:rPr lang="ru-RU" sz="2000" smtClean="0"/>
              <a:t>посещающие ДОУ и</a:t>
            </a:r>
            <a:r>
              <a:rPr lang="ru-RU" sz="200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smtClean="0"/>
              <a:t>(или)</a:t>
            </a:r>
            <a:r>
              <a:rPr lang="ru-RU" sz="200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находящиеся в организациях с постоянным пребыванием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Школьники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Медицинские работники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Работники сферы обслуживания, транспорта, учебных заведений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Воинские контингенты, лица, подлежащие призыву на военную службу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361" name="Picture 2" descr="InfluenzaCDC"/>
          <p:cNvPicPr>
            <a:picLocks noChangeAspect="1" noChangeArrowheads="1"/>
          </p:cNvPicPr>
          <p:nvPr/>
        </p:nvPicPr>
        <p:blipFill>
          <a:blip r:embed="rId2"/>
          <a:srcRect r="22678" b="6749"/>
          <a:stretch>
            <a:fillRect/>
          </a:stretch>
        </p:blipFill>
        <p:spPr bwMode="auto">
          <a:xfrm>
            <a:off x="5940425" y="2133600"/>
            <a:ext cx="2982913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1362" name="Rectangle 3"/>
          <p:cNvSpPr>
            <a:spLocks noChangeArrowheads="1"/>
          </p:cNvSpPr>
          <p:nvPr/>
        </p:nvSpPr>
        <p:spPr bwMode="auto">
          <a:xfrm>
            <a:off x="468313" y="2205038"/>
            <a:ext cx="5040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288925" eaLnBrk="0" hangingPunct="0">
              <a:spcBef>
                <a:spcPct val="50000"/>
              </a:spcBef>
            </a:pPr>
            <a:endParaRPr lang="ru-RU" sz="3200" b="1" i="1">
              <a:latin typeface="Arial" charset="0"/>
            </a:endParaRPr>
          </a:p>
          <a:p>
            <a:pPr algn="ctr" defTabSz="288925" eaLnBrk="0" hangingPunct="0"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A/Калифорния/07/2009(H1N1)</a:t>
            </a:r>
          </a:p>
          <a:p>
            <a:pPr algn="ctr" defTabSz="288925" eaLnBrk="0" hangingPunct="0">
              <a:spcBef>
                <a:spcPct val="50000"/>
              </a:spcBef>
            </a:pPr>
            <a:r>
              <a:rPr lang="ru-RU" sz="2400" b="1">
                <a:solidFill>
                  <a:srgbClr val="C00000"/>
                </a:solidFill>
                <a:latin typeface="Arial" charset="0"/>
              </a:rPr>
              <a:t>A/Техас/50/2012(H3N2)</a:t>
            </a:r>
          </a:p>
          <a:p>
            <a:pPr algn="ctr" defTabSz="288925" eaLnBrk="0" hangingPunct="0">
              <a:spcBef>
                <a:spcPct val="50000"/>
              </a:spcBef>
            </a:pPr>
            <a:r>
              <a:rPr lang="ru-RU" sz="2400" b="1">
                <a:latin typeface="Arial" charset="0"/>
              </a:rPr>
              <a:t>B/Массачусетс/2/2012 </a:t>
            </a:r>
          </a:p>
          <a:p>
            <a:pPr defTabSz="288925" eaLnBrk="0" hangingPunct="0">
              <a:spcBef>
                <a:spcPct val="50000"/>
              </a:spcBef>
            </a:pPr>
            <a:endParaRPr lang="ru-RU" sz="2400" b="1">
              <a:latin typeface="Arial" charset="0"/>
            </a:endParaRPr>
          </a:p>
          <a:p>
            <a:pPr defTabSz="288925" eaLnBrk="0" hangingPunct="0">
              <a:spcBef>
                <a:spcPct val="50000"/>
              </a:spcBef>
            </a:pPr>
            <a:r>
              <a:rPr lang="ru-RU" sz="2400" b="1" i="1">
                <a:latin typeface="Arial" charset="0"/>
              </a:rPr>
              <a:t/>
            </a:r>
            <a:br>
              <a:rPr lang="ru-RU" sz="2400" b="1" i="1">
                <a:latin typeface="Arial" charset="0"/>
              </a:rPr>
            </a:br>
            <a:endParaRPr lang="ru-RU" sz="1200" b="1" i="1">
              <a:latin typeface="Arial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68313" y="4762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Штаммы вирусов гриппа, включенные в состав вакцин на сезон 2014–2015 гг.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b="1" smtClean="0"/>
              <a:t>С учётом рекомендаций ВОЗ охват иммунизацией против гриппа должен составлять:</a:t>
            </a:r>
          </a:p>
          <a:p>
            <a:pPr eaLnBrk="1" hangingPunct="1"/>
            <a:r>
              <a:rPr lang="ru-RU" smtClean="0"/>
              <a:t>в группах риска - </a:t>
            </a:r>
            <a:r>
              <a:rPr lang="ru-RU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75%</a:t>
            </a:r>
            <a:r>
              <a:rPr lang="ru-RU" smtClean="0"/>
              <a:t> и более</a:t>
            </a:r>
          </a:p>
          <a:p>
            <a:pPr eaLnBrk="1" hangingPunct="1"/>
            <a:r>
              <a:rPr lang="ru-RU" smtClean="0"/>
              <a:t>по субъекту и стране в целом – </a:t>
            </a:r>
            <a:r>
              <a:rPr lang="ru-RU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25%</a:t>
            </a:r>
            <a:r>
              <a:rPr lang="ru-RU" smtClean="0"/>
              <a:t> и более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mtClean="0">
                <a:effectLst/>
              </a:rPr>
              <a:t>Кампания вакцинации-2014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mtClean="0">
                <a:effectLst/>
              </a:rPr>
              <a:t>На 11.11.2014 г. привиты </a:t>
            </a:r>
            <a:r>
              <a:rPr lang="ru-RU" b="1" smtClean="0">
                <a:solidFill>
                  <a:srgbClr val="007A00"/>
                </a:solidFill>
                <a:effectLst/>
              </a:rPr>
              <a:t>2 млн. 846 тыс. 488 человек</a:t>
            </a:r>
            <a:r>
              <a:rPr lang="ru-RU" smtClean="0">
                <a:effectLst/>
              </a:rPr>
              <a:t>  - </a:t>
            </a:r>
            <a:r>
              <a:rPr lang="ru-RU" b="1" smtClean="0">
                <a:solidFill>
                  <a:schemeClr val="hlink"/>
                </a:solidFill>
                <a:effectLst/>
              </a:rPr>
              <a:t>23,9%</a:t>
            </a:r>
            <a:r>
              <a:rPr lang="ru-RU" smtClean="0">
                <a:effectLst/>
              </a:rPr>
              <a:t> населения города</a:t>
            </a:r>
            <a:br>
              <a:rPr lang="ru-RU" smtClean="0">
                <a:effectLst/>
              </a:rPr>
            </a:br>
            <a:endParaRPr lang="ru-RU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ru-RU" smtClean="0">
                <a:effectLst/>
              </a:rPr>
              <a:t>Охват иммунизацией детского населения - </a:t>
            </a:r>
            <a:r>
              <a:rPr lang="ru-RU" b="1" smtClean="0">
                <a:solidFill>
                  <a:srgbClr val="007A00"/>
                </a:solidFill>
                <a:effectLst/>
              </a:rPr>
              <a:t>897 786 человек</a:t>
            </a:r>
            <a:r>
              <a:rPr lang="ru-RU" smtClean="0">
                <a:effectLst/>
              </a:rPr>
              <a:t> – </a:t>
            </a:r>
            <a:r>
              <a:rPr lang="ru-RU" b="1" smtClean="0">
                <a:solidFill>
                  <a:schemeClr val="hlink"/>
                </a:solidFill>
                <a:effectLst/>
              </a:rPr>
              <a:t>60%</a:t>
            </a:r>
            <a:r>
              <a:rPr lang="ru-RU" smtClean="0">
                <a:effectLst/>
              </a:rPr>
              <a:t> детей Москвы</a:t>
            </a:r>
            <a:br>
              <a:rPr lang="ru-RU" smtClean="0">
                <a:effectLst/>
              </a:rPr>
            </a:br>
            <a:endParaRPr lang="ru-RU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ru-RU" smtClean="0">
                <a:effectLst/>
              </a:rPr>
              <a:t>Применяются только </a:t>
            </a:r>
            <a:r>
              <a:rPr lang="ru-RU" b="1" smtClean="0">
                <a:solidFill>
                  <a:srgbClr val="007A00"/>
                </a:solidFill>
                <a:effectLst/>
              </a:rPr>
              <a:t>инактивированные</a:t>
            </a:r>
            <a:r>
              <a:rPr lang="ru-RU" smtClean="0">
                <a:effectLst/>
              </a:rPr>
              <a:t> вакцины – Гриппол, Гриппол+, Инфлювак, Флюарикс, Ваксигрипп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4000" smtClean="0">
                <a:effectLst/>
              </a:rPr>
              <a:t>Препараты для профилактики ОРВИ и гриппа</a:t>
            </a:r>
          </a:p>
        </p:txBody>
      </p:sp>
      <p:sp>
        <p:nvSpPr>
          <p:cNvPr id="310277" name="Rectangle 5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Экстренная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effectLst/>
              </a:rPr>
              <a:t>Производные адамантана (ремантадин, амантадин, альгирем)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effectLst/>
              </a:rPr>
              <a:t>Интерфероны (гриппферон, анаферон)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effectLst/>
              </a:rPr>
              <a:t>Ингавирин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effectLst/>
              </a:rPr>
              <a:t>Циклоферон (индуктор ранних интерферонов)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effectLst/>
              </a:rPr>
              <a:t>Арбидол, амиксин, кагоцел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effectLst/>
              </a:rPr>
              <a:t>При установленном тесном контакте с больным гриппом типа А – тамифлю, реленза</a:t>
            </a:r>
          </a:p>
          <a:p>
            <a:pPr>
              <a:lnSpc>
                <a:spcPct val="90000"/>
              </a:lnSpc>
            </a:pPr>
            <a:endParaRPr lang="ru-RU" sz="2000" smtClean="0">
              <a:effectLst/>
            </a:endParaRPr>
          </a:p>
        </p:txBody>
      </p:sp>
      <p:sp>
        <p:nvSpPr>
          <p:cNvPr id="310278" name="Rectangle 6"/>
          <p:cNvSpPr>
            <a:spLocks noGrp="1" noChangeArrowheads="1"/>
          </p:cNvSpPr>
          <p:nvPr>
            <p:ph type="body" sz="half" idx="2"/>
          </p:nvPr>
        </p:nvSpPr>
        <p:spPr>
          <a:noFill/>
          <a:ln/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Плановая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effectLst/>
              </a:rPr>
              <a:t>Индукторы поздних интерферонов – арбидол, амиксин, кагоцел (накопление эффекта + активация макрофагально-фагоцитарной системы)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effectLst/>
              </a:rPr>
              <a:t>Геомеопатические препараты (оцилококкцинум, кармолис, афлубин)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effectLst/>
              </a:rPr>
              <a:t>Растительные иммуномодуляторы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effectLst/>
              </a:rPr>
              <a:t>Очищение полости носа – препараты с морской водой, солевыми растворами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mtClean="0">
                <a:effectLst/>
              </a:rPr>
              <a:t>Схемы профилактики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АРБИДОЛ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effectLst/>
              </a:rPr>
              <a:t>Взрослым и детям старше 12 лет </a:t>
            </a:r>
            <a:r>
              <a:rPr lang="ru-RU" sz="2000" b="1" smtClean="0">
                <a:effectLst/>
              </a:rPr>
              <a:t>экстренная</a:t>
            </a:r>
            <a:r>
              <a:rPr lang="ru-RU" sz="2000" smtClean="0">
                <a:effectLst/>
              </a:rPr>
              <a:t> профилактика – 200 мг в сутки 10-14 дней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effectLst/>
              </a:rPr>
              <a:t>Взрослым и детям старше 12 лет </a:t>
            </a:r>
            <a:r>
              <a:rPr lang="ru-RU" sz="2000" b="1" smtClean="0">
                <a:effectLst/>
              </a:rPr>
              <a:t>плановая</a:t>
            </a:r>
            <a:r>
              <a:rPr lang="ru-RU" sz="2000" smtClean="0">
                <a:effectLst/>
              </a:rPr>
              <a:t> – 200 мг 2 раза в неделю в течение 2-х недель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effectLst/>
              </a:rPr>
              <a:t>Детям </a:t>
            </a:r>
            <a:r>
              <a:rPr lang="ru-RU" sz="2000" b="1" smtClean="0">
                <a:effectLst/>
              </a:rPr>
              <a:t>экстренная</a:t>
            </a:r>
            <a:r>
              <a:rPr lang="ru-RU" sz="2000" smtClean="0">
                <a:effectLst/>
              </a:rPr>
              <a:t> – 10-17 дней (доза в возрасте 3-6 лет – 50 мг, 6-12 лет – 100 мг)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effectLst/>
              </a:rPr>
              <a:t>Детям </a:t>
            </a:r>
            <a:r>
              <a:rPr lang="ru-RU" sz="2000" b="1" smtClean="0">
                <a:effectLst/>
              </a:rPr>
              <a:t>плановая</a:t>
            </a:r>
            <a:r>
              <a:rPr lang="ru-RU" sz="2000" smtClean="0">
                <a:effectLst/>
              </a:rPr>
              <a:t> – 2 раза в неделю в течение 3-х недель (доза в возрасте 3-6 лет – 50 мг, 6-12 лет – 100 мг) </a:t>
            </a:r>
          </a:p>
        </p:txBody>
      </p:sp>
      <p:sp>
        <p:nvSpPr>
          <p:cNvPr id="312324" name="Rectangle 4"/>
          <p:cNvSpPr>
            <a:spLocks noGrp="1" noChangeArrowheads="1"/>
          </p:cNvSpPr>
          <p:nvPr>
            <p:ph type="body" sz="half" idx="2"/>
          </p:nvPr>
        </p:nvSpPr>
        <p:spPr>
          <a:noFill/>
          <a:ln/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КАГОЦЕЛ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effectLst/>
              </a:rPr>
              <a:t>Взрослые в течение 4-6 недель: 2 дня по 2 таблетки, 5 дней перерыв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effectLst/>
              </a:rPr>
              <a:t>Дети старше 3 лет в течение 1 недели – нескольких месяцев:</a:t>
            </a:r>
            <a:br>
              <a:rPr lang="ru-RU" sz="2000" smtClean="0">
                <a:effectLst/>
              </a:rPr>
            </a:br>
            <a:r>
              <a:rPr lang="ru-RU" sz="2000" smtClean="0">
                <a:effectLst/>
              </a:rPr>
              <a:t>2 дня по 1 таблетке, 5 дней перерыв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 smtClean="0">
              <a:effectLst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007A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АМИКСИН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effectLst/>
              </a:rPr>
              <a:t>Взрослым 1 таблетка 0,125 г в неделю в течение 6 недель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 smtClean="0">
              <a:effectLst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mtClean="0">
                <a:effectLst/>
              </a:rPr>
              <a:t>Схемы профилактики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ЦИКЛОФЕРОН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effectLst/>
              </a:rPr>
              <a:t>Детям с 4-х лет – 1 таблетка 1 раз в 3 дня в течение месяца (курс – 10 таблеток) </a:t>
            </a:r>
          </a:p>
          <a:p>
            <a:pPr>
              <a:lnSpc>
                <a:spcPct val="80000"/>
              </a:lnSpc>
            </a:pPr>
            <a:endParaRPr lang="ru-RU" sz="2000" smtClean="0">
              <a:effectLst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007A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АНАФЕРОН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effectLst/>
              </a:rPr>
              <a:t>1 таблетка 1 раз в день сублингвально – курс 20 дней</a:t>
            </a:r>
          </a:p>
          <a:p>
            <a:pPr>
              <a:lnSpc>
                <a:spcPct val="80000"/>
              </a:lnSpc>
            </a:pPr>
            <a:endParaRPr lang="ru-RU" sz="2000" smtClean="0">
              <a:effectLst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007A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АФЛУБИН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effectLst/>
              </a:rPr>
              <a:t>Детям 1-12 лет: 3-5 капель в ложке воды или молока 2 раза в день в течение 20 дней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effectLst/>
              </a:rPr>
              <a:t>Взрослым и  детям старше 12 лет – 5-10 капель в чистом виде или с водой в течение 20 дней</a:t>
            </a:r>
          </a:p>
        </p:txBody>
      </p:sp>
      <p:sp>
        <p:nvSpPr>
          <p:cNvPr id="313348" name="Rectangle 4"/>
          <p:cNvSpPr>
            <a:spLocks noGrp="1" noChangeArrowheads="1"/>
          </p:cNvSpPr>
          <p:nvPr>
            <p:ph type="body" sz="half" idx="2"/>
          </p:nvPr>
        </p:nvSpPr>
        <p:spPr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ГРИППФЕРОН (экстренная)	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effectLst/>
              </a:rPr>
              <a:t>0-1 год – 1 капля в каждую ноздрю 5 раз в день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effectLst/>
              </a:rPr>
              <a:t>1-3 года – по 2 капли в каждую ноздрю 3 раза в день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effectLst/>
              </a:rPr>
              <a:t>3-14 лет - по 2 капли в каждую ноздрю 4 раза в день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effectLst/>
              </a:rPr>
              <a:t>Взрослым – по 3 капли через каждые 3-4 часа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ГРИППФЕРОН (плановая)	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effectLst/>
              </a:rPr>
              <a:t>Дозировку по возрастам см. выше – 2 раза в день в течение 5-7 дней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smtClean="0">
              <a:effectLst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mtClean="0">
                <a:effectLst/>
              </a:rPr>
              <a:t>Для беременных женщин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smtClean="0">
                <a:effectLst/>
              </a:rPr>
              <a:t>Избегать скопления людей и как можно меньше появляться в общественных местах</a:t>
            </a:r>
          </a:p>
          <a:p>
            <a:pPr>
              <a:lnSpc>
                <a:spcPct val="90000"/>
              </a:lnSpc>
            </a:pPr>
            <a:r>
              <a:rPr lang="ru-RU" sz="2800" smtClean="0">
                <a:effectLst/>
              </a:rPr>
              <a:t>Носить маску (в общественном транспорте, медицинских и иных общественных организациях) – смена каждые 3 часа</a:t>
            </a:r>
          </a:p>
          <a:p>
            <a:pPr>
              <a:lnSpc>
                <a:spcPct val="90000"/>
              </a:lnSpc>
            </a:pPr>
            <a:r>
              <a:rPr lang="ru-RU" sz="2800" smtClean="0">
                <a:effectLst/>
              </a:rPr>
              <a:t>Чаще мыть руки, обрабатывать их с антисептическими средствами</a:t>
            </a:r>
          </a:p>
          <a:p>
            <a:pPr>
              <a:lnSpc>
                <a:spcPct val="90000"/>
              </a:lnSpc>
            </a:pPr>
            <a:r>
              <a:rPr lang="ru-RU" sz="2800" smtClean="0">
                <a:effectLst/>
              </a:rPr>
              <a:t>Перед выходом на улицу и в течение дня закапывать гриппферон, смазывать носовые ходы, полоскать горло растительными антисептиками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85875"/>
            <a:ext cx="8435975" cy="4565650"/>
          </a:xfrm>
        </p:spPr>
        <p:txBody>
          <a:bodyPr/>
          <a:lstStyle/>
          <a:p>
            <a:endParaRPr lang="ru-RU" b="1" smtClean="0">
              <a:effectLst/>
            </a:endParaRPr>
          </a:p>
          <a:p>
            <a:r>
              <a:rPr lang="ru-RU" b="1" smtClean="0">
                <a:effectLst/>
              </a:rPr>
              <a:t>Основной </a:t>
            </a:r>
            <a:r>
              <a:rPr lang="ru-RU" smtClean="0">
                <a:effectLst/>
              </a:rPr>
              <a:t>механизм передачи всех ОРВИ – </a:t>
            </a:r>
            <a:r>
              <a:rPr lang="ru-RU" b="1" smtClean="0">
                <a:effectLst/>
              </a:rPr>
              <a:t>воздушно-капельный</a:t>
            </a:r>
            <a:r>
              <a:rPr lang="ru-RU" smtClean="0">
                <a:effectLst/>
              </a:rPr>
              <a:t> – при разговоре, кашле, чихании</a:t>
            </a:r>
          </a:p>
          <a:p>
            <a:r>
              <a:rPr lang="ru-RU" smtClean="0">
                <a:effectLst/>
              </a:rPr>
              <a:t>При </a:t>
            </a:r>
            <a:r>
              <a:rPr lang="ru-RU" b="1" i="1" smtClean="0">
                <a:effectLst/>
              </a:rPr>
              <a:t>риновирусной</a:t>
            </a:r>
            <a:r>
              <a:rPr lang="ru-RU" smtClean="0">
                <a:effectLst/>
              </a:rPr>
              <a:t> и </a:t>
            </a:r>
            <a:r>
              <a:rPr lang="ru-RU" b="1" i="1" smtClean="0">
                <a:effectLst/>
              </a:rPr>
              <a:t>аденовирусной</a:t>
            </a:r>
            <a:r>
              <a:rPr lang="ru-RU" smtClean="0">
                <a:effectLst/>
              </a:rPr>
              <a:t> инфекции возможен </a:t>
            </a:r>
            <a:r>
              <a:rPr lang="ru-RU" b="1" smtClean="0">
                <a:effectLst/>
              </a:rPr>
              <a:t>контактный</a:t>
            </a:r>
            <a:r>
              <a:rPr lang="ru-RU" smtClean="0">
                <a:effectLst/>
              </a:rPr>
              <a:t> механизм передачи – через воду и предметы обихода)</a:t>
            </a:r>
          </a:p>
          <a:p>
            <a:r>
              <a:rPr lang="ru-RU" smtClean="0">
                <a:effectLst/>
              </a:rPr>
              <a:t>Больной опасен в течение </a:t>
            </a:r>
            <a:r>
              <a:rPr lang="ru-RU" b="1" smtClean="0">
                <a:effectLst/>
              </a:rPr>
              <a:t>5-7 дней </a:t>
            </a:r>
            <a:r>
              <a:rPr lang="ru-RU" smtClean="0">
                <a:effectLst/>
              </a:rPr>
              <a:t>болезни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noFill/>
          <a:ln/>
        </p:spPr>
        <p:txBody>
          <a:bodyPr/>
          <a:lstStyle/>
          <a:p>
            <a:r>
              <a:rPr lang="ru-RU" smtClean="0">
                <a:effectLst/>
              </a:rPr>
              <a:t>Мероприятия в очаге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30725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smtClean="0">
                <a:effectLst/>
              </a:rPr>
              <a:t>Изолировать больного, выделить ему посуду, полотенце, достаточное количество одноразовых носовых платков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effectLst/>
              </a:rPr>
              <a:t>Определить минимальный круг лиц, осуществляющих уход за больным (желательно – вакцинированных и прошедших курс неспецифической профилактики)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effectLst/>
              </a:rPr>
              <a:t>При контакте с больным носить маску, после контакта тщательно мыть руки, закапать в нос гриппферон или смазать оксолиновой мазью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effectLst/>
              </a:rPr>
              <a:t>Всем контактным лицам проводить химиопрофилактику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effectLst/>
              </a:rPr>
              <a:t>Проведение влажной уборки с моющими средствами, проветривание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effectLst/>
              </a:rPr>
              <a:t>Медицинский осмотр контактных проводится в течение </a:t>
            </a:r>
            <a:r>
              <a:rPr lang="ru-RU" sz="2000" b="1" smtClean="0">
                <a:effectLst/>
              </a:rPr>
              <a:t>7 дней</a:t>
            </a:r>
            <a:r>
              <a:rPr lang="ru-RU" sz="2000" smtClean="0">
                <a:effectLst/>
              </a:rPr>
              <a:t> с момента изоляции последнего больного и включает: </a:t>
            </a:r>
            <a:r>
              <a:rPr lang="ru-RU" sz="2000" b="1" smtClean="0">
                <a:effectLst/>
              </a:rPr>
              <a:t>2 раза в день контроль состояния зева и термометрию</a:t>
            </a:r>
          </a:p>
          <a:p>
            <a:pPr>
              <a:lnSpc>
                <a:spcPct val="80000"/>
              </a:lnSpc>
            </a:pPr>
            <a:endParaRPr lang="ru-RU" sz="2000" b="1" smtClean="0">
              <a:effectLst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11188" y="620713"/>
            <a:ext cx="7416800" cy="5905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Изменена структура</a:t>
            </a:r>
            <a:r>
              <a:rPr lang="ru-RU" sz="1800" smtClean="0"/>
              <a:t> санитарных правил – убрали приложения, вся содержащаяся в них информациях теперь в тексте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Расширен</a:t>
            </a:r>
            <a:r>
              <a:rPr lang="ru-RU" sz="1800" smtClean="0"/>
              <a:t> раздел, содержащий информацию о возбудителях ОРВИ и гриппа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Введено понятие «</a:t>
            </a:r>
            <a:r>
              <a:rPr lang="ru-RU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стандартного определения случая гриппа</a:t>
            </a:r>
            <a:r>
              <a:rPr lang="ru-RU" sz="1800" smtClean="0"/>
              <a:t>» и </a:t>
            </a:r>
            <a:r>
              <a:rPr lang="ru-RU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классификация</a:t>
            </a:r>
            <a:r>
              <a:rPr lang="ru-RU" sz="1800" smtClean="0"/>
              <a:t> на подозрительный, вероятный и подтвержденный случаи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Определен </a:t>
            </a:r>
            <a:r>
              <a:rPr lang="ru-RU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порядок постановки диагноза</a:t>
            </a:r>
            <a:r>
              <a:rPr lang="ru-RU" sz="1800" smtClean="0"/>
              <a:t> в период сезонного</a:t>
            </a:r>
            <a:r>
              <a:rPr lang="ru-RU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подъёма</a:t>
            </a:r>
            <a:r>
              <a:rPr lang="ru-RU" sz="1800" smtClean="0"/>
              <a:t> и в </a:t>
            </a:r>
            <a:r>
              <a:rPr lang="ru-RU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межсезонном </a:t>
            </a:r>
            <a:r>
              <a:rPr lang="ru-RU" sz="1800" smtClean="0"/>
              <a:t>периоде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Изменены </a:t>
            </a:r>
            <a:r>
              <a:rPr lang="ru-RU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подход к оценке эпидситуации</a:t>
            </a:r>
            <a:r>
              <a:rPr lang="ru-RU" sz="1800" smtClean="0"/>
              <a:t> и </a:t>
            </a:r>
            <a:r>
              <a:rPr lang="ru-RU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критерии начала</a:t>
            </a:r>
            <a:r>
              <a:rPr lang="ru-RU" sz="1800" smtClean="0"/>
              <a:t> эпидемического подъёма и эпидемии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Расширен</a:t>
            </a:r>
            <a:r>
              <a:rPr lang="ru-RU" sz="1800" smtClean="0"/>
              <a:t> раздел лабораторной диагностики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Определен </a:t>
            </a:r>
            <a:r>
              <a:rPr lang="ru-RU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порядок выписки больных и допуска</a:t>
            </a:r>
            <a:r>
              <a:rPr lang="ru-RU" sz="1800" smtClean="0"/>
              <a:t> их к работе/посещению организованных коллективов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Изменен </a:t>
            </a:r>
            <a:r>
              <a:rPr lang="ru-RU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перечень лиц, подлежащих ежегодной иммунизации</a:t>
            </a:r>
            <a:r>
              <a:rPr lang="ru-RU" sz="1800" smtClean="0"/>
              <a:t> против гриппа как группы риска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Указаны </a:t>
            </a:r>
            <a:r>
              <a:rPr lang="ru-RU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критерии охвата прививками</a:t>
            </a:r>
            <a:r>
              <a:rPr lang="ru-RU" sz="1800" smtClean="0"/>
              <a:t> против гриппа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В перечень противоэпидемических мероприятий в период эпидемического подъёма заболеваемости включена </a:t>
            </a:r>
            <a:r>
              <a:rPr lang="ru-RU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неспецифическая профилактика</a:t>
            </a:r>
            <a:r>
              <a:rPr lang="ru-RU" sz="1800" smtClean="0"/>
              <a:t> (вместо иммунизации)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Оговорены </a:t>
            </a:r>
            <a:r>
              <a:rPr lang="ru-RU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условия введения ограничительных мероприятий</a:t>
            </a:r>
            <a:r>
              <a:rPr lang="ru-RU" sz="1800" smtClean="0"/>
              <a:t> в субъекте и в организованных детских коллективах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Добавлен </a:t>
            </a:r>
            <a:r>
              <a:rPr lang="ru-RU" sz="180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раздел по гигиеническому образованию</a:t>
            </a:r>
            <a:r>
              <a:rPr lang="ru-RU" sz="1800" smtClean="0"/>
              <a:t> населения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Госпитализации теперь подлежат больные не только тяжёлыми, </a:t>
            </a:r>
            <a:r>
              <a:rPr lang="ru-RU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 и среднетяжёлыми</a:t>
            </a:r>
            <a:r>
              <a:rPr lang="ru-RU" smtClean="0"/>
              <a:t> формами ОРВИ и гриппа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Выписка осуществляется </a:t>
            </a:r>
            <a:r>
              <a:rPr lang="ru-RU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после клинического выздоровления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Допуск в коллектив – </a:t>
            </a:r>
            <a:r>
              <a:rPr lang="ru-RU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 ранее, чем через 7 дней</a:t>
            </a:r>
            <a:r>
              <a:rPr lang="ru-RU" smtClean="0"/>
              <a:t> с момента появления симптомов ОРВИ и гриппа!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Контингенты, подлежащие лабораторному обследованию в обязательном порядке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0825" y="1989138"/>
            <a:ext cx="7386638" cy="4497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Госпитализированные по поводу ОРВИ и гриппа (тяжёлые, среднетяжёлые и необычные формы заболевания)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Лица с высоким риском неблагоприятного исхода (дети до 1 года, беременные, лица с хронической патологией ССС, органов дыхания, метаболическим синдромом и т.д.)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Лица из очагов ОРВИ с  числом пострадавших 5 и более человек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836613"/>
            <a:ext cx="6911975" cy="5545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smtClean="0"/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ДЛЯ ЛАБОРАТОРНОГО ПОДТВЕРЖДЕНИЯ ЭТИОЛОГИИ ОРВИ И ГРИППА МОГУТ БЫТЬ ИСПОЛЬЗОВАНЫ ЛЮБЫЕ СТАНДАРТИЗОВАННЫЕ В РФ МЕТОДЫ, РЕКОМЕНДОВАННЫЕ ДЛЯ ДИАГНОСТИКИ И ПОЗВОЛЯЮЩИЕ ПОДТВЕРДИТЬ НАЛИЧИЕ ВИРУСОВ ИЛИ ИДЕНТИФИЦИРОВАТЬ ИНФЕКЦИОННЫЙ АГЕНТ ОРВИ (ПЦР, ИФА, РИФ, ВИРУСОЛОГИЧЕСКИЕ МЕТОДЫ, СЕРОЛОГИЧЕСКИЕ МЕТОДЫ)</a:t>
            </a:r>
          </a:p>
          <a:p>
            <a:pPr eaLnBrk="1" hangingPunct="1">
              <a:lnSpc>
                <a:spcPct val="80000"/>
              </a:lnSpc>
            </a:pPr>
            <a:endParaRPr lang="ru-RU" sz="18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400" b="1" smtClean="0">
                <a:solidFill>
                  <a:srgbClr val="007A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ВАЖНОЕ ИЗМЕНЕНИЕ!</a:t>
            </a:r>
            <a:r>
              <a:rPr lang="ru-RU" sz="2400" smtClean="0">
                <a:solidFill>
                  <a:srgbClr val="007A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СЕРОЛОГИЧЕСКИМ ПОДТВЕРЖДЕНИЕМ СЛУЧАЯ ОРВИ ИЛИ ГРИППА СЧИТАЕТСЯ </a:t>
            </a:r>
            <a:r>
              <a:rPr lang="ru-RU" sz="2000" b="1" smtClean="0">
                <a:solidFill>
                  <a:srgbClr val="007A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4-ХКРАТНОЕ</a:t>
            </a:r>
            <a:r>
              <a:rPr lang="ru-RU" sz="2000" b="1" smtClean="0"/>
              <a:t> </a:t>
            </a:r>
            <a:r>
              <a:rPr lang="ru-RU" sz="2000" smtClean="0"/>
              <a:t>(БЫЛО – 2-ХКРАТНОЕ) НАРАСТАНИЕ ТИТРА ПРОТИВОВИРУСНЫХ АНТИТЕЛ ПРИ ИССЛЕДОВАНИИ ПАРНЫХ СЫВОРОТОК, ВЗЯТЫХ С ИНТЕРВАЛОМ В 2-3 НЕДЕЛИ!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i="1" dirty="0" smtClean="0">
                <a:solidFill>
                  <a:srgbClr val="DA1102"/>
                </a:solidFill>
                <a:latin typeface="Georgia" pitchFamily="18" charset="0"/>
              </a:rPr>
              <a:t>Спасибо за внимание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8540750" cy="1143000"/>
          </a:xfrm>
        </p:spPr>
        <p:txBody>
          <a:bodyPr/>
          <a:lstStyle/>
          <a:p>
            <a:r>
              <a:rPr lang="ru-RU" sz="3200" smtClean="0"/>
              <a:t>Благополучный сезон</a:t>
            </a:r>
          </a:p>
        </p:txBody>
      </p:sp>
      <p:graphicFrame>
        <p:nvGraphicFramePr>
          <p:cNvPr id="250882" name="Object 2"/>
          <p:cNvGraphicFramePr>
            <a:graphicFrameLocks noChangeAspect="1"/>
          </p:cNvGraphicFramePr>
          <p:nvPr/>
        </p:nvGraphicFramePr>
        <p:xfrm>
          <a:off x="285750" y="1857375"/>
          <a:ext cx="8534400" cy="4648200"/>
        </p:xfrm>
        <a:graphic>
          <a:graphicData uri="http://schemas.openxmlformats.org/presentationml/2006/ole">
            <p:oleObj spid="_x0000_s250882" name="Диаграмма" r:id="rId3" imgW="7010387" imgH="4114839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8540750" cy="1143000"/>
          </a:xfrm>
        </p:spPr>
        <p:txBody>
          <a:bodyPr/>
          <a:lstStyle/>
          <a:p>
            <a:r>
              <a:rPr lang="ru-RU" sz="3200" smtClean="0"/>
              <a:t>Неблагополучный сезон</a:t>
            </a:r>
          </a:p>
        </p:txBody>
      </p:sp>
      <p:graphicFrame>
        <p:nvGraphicFramePr>
          <p:cNvPr id="251906" name="Object 2"/>
          <p:cNvGraphicFramePr>
            <a:graphicFrameLocks noChangeAspect="1"/>
          </p:cNvGraphicFramePr>
          <p:nvPr/>
        </p:nvGraphicFramePr>
        <p:xfrm>
          <a:off x="395288" y="1989138"/>
          <a:ext cx="8534400" cy="4648200"/>
        </p:xfrm>
        <a:graphic>
          <a:graphicData uri="http://schemas.openxmlformats.org/presentationml/2006/ole">
            <p:oleObj spid="_x0000_s251906" name="Диаграмма" r:id="rId3" imgW="7010387" imgH="4114839" progId="MSGraph.Chart.8">
              <p:embed followColorScheme="full"/>
            </p:oleObj>
          </a:graphicData>
        </a:graphic>
      </p:graphicFrame>
      <p:sp>
        <p:nvSpPr>
          <p:cNvPr id="251908" name="Oval 4"/>
          <p:cNvSpPr>
            <a:spLocks noChangeArrowheads="1"/>
          </p:cNvSpPr>
          <p:nvPr/>
        </p:nvSpPr>
        <p:spPr bwMode="auto">
          <a:xfrm>
            <a:off x="1785938" y="1928813"/>
            <a:ext cx="1735137" cy="1382712"/>
          </a:xfrm>
          <a:prstGeom prst="ellipse">
            <a:avLst/>
          </a:prstGeom>
          <a:noFill/>
          <a:ln w="984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714500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Главный индикатор прогнозирования ситуации по заболеваемости ОРВИ – заболеваемость детей 0-2 лет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63" y="2000250"/>
          <a:ext cx="8229600" cy="4576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«Благополучный» год</a:t>
                      </a:r>
                      <a:endParaRPr lang="ru-RU" dirty="0"/>
                    </a:p>
                  </a:txBody>
                  <a:tcPr>
                    <a:solidFill>
                      <a:srgbClr val="007A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«Неблагополучный» год</a:t>
                      </a:r>
                      <a:endParaRPr lang="ru-RU" dirty="0"/>
                    </a:p>
                  </a:txBody>
                  <a:tcPr>
                    <a:solidFill>
                      <a:srgbClr val="007A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Поступательный рост заболеваемости на 36-39 неделях до 4000 на 100 000 детей в неделю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Скачкообразный рост заболеваемости на 36-39 неделях выше</a:t>
                      </a:r>
                      <a:r>
                        <a:rPr lang="ru-RU" baseline="0" dirty="0" smtClean="0"/>
                        <a:t> 4000 на 100 000 детей в неделю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 дальнейшем заболеваемость стабилизируется на уровне,</a:t>
                      </a:r>
                      <a:r>
                        <a:rPr lang="ru-RU" baseline="0" dirty="0" smtClean="0"/>
                        <a:t> не превышающем 4000 на 100 000 детей в неделю без выраженных колебаний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r>
                        <a:rPr lang="ru-RU" baseline="0" dirty="0" smtClean="0"/>
                        <a:t> дальнейшем нет тенденции к снижению заболеваемости, только рост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Превышение эпидемических порогов отмечается только во</a:t>
                      </a:r>
                      <a:r>
                        <a:rPr lang="ru-RU" baseline="0" dirty="0" smtClean="0"/>
                        <a:t> второй половине </a:t>
                      </a:r>
                      <a:r>
                        <a:rPr lang="ru-RU" baseline="0" dirty="0" err="1" smtClean="0"/>
                        <a:t>эпидсезона</a:t>
                      </a:r>
                      <a:r>
                        <a:rPr lang="ru-RU" baseline="0" dirty="0" smtClean="0"/>
                        <a:t> (январь-март) при включении в циркуляцию вирусов гриппа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Эпидемические</a:t>
                      </a:r>
                      <a:r>
                        <a:rPr lang="ru-RU" baseline="0" dirty="0" smtClean="0"/>
                        <a:t> пороги эпизодически превышены в сентябре и октябре, с последней недели ноября – заболеваемость не опускается ниже пороговой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Конец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эпидсезона</a:t>
                      </a:r>
                      <a:r>
                        <a:rPr lang="ru-RU" baseline="0" dirty="0" smtClean="0"/>
                        <a:t> приходится на начало апреля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Конец </a:t>
                      </a:r>
                      <a:r>
                        <a:rPr lang="ru-RU" dirty="0" err="1" smtClean="0"/>
                        <a:t>эпидсезона</a:t>
                      </a:r>
                      <a:r>
                        <a:rPr lang="ru-RU" dirty="0" smtClean="0"/>
                        <a:t> приходится на</a:t>
                      </a:r>
                      <a:r>
                        <a:rPr lang="ru-RU" baseline="0" dirty="0" smtClean="0"/>
                        <a:t> середину мая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dirty="0" smtClean="0"/>
              <a:t>Поведение заболеваемости в неблагополучный эпидемический сезон</a:t>
            </a:r>
            <a:endParaRPr lang="ru-RU" sz="32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643998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 sz="3200" dirty="0" smtClean="0"/>
              <a:t>Поведение заболеваемости в благополучный эпидемический сезон</a:t>
            </a:r>
            <a:endParaRPr lang="ru-RU" sz="32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249858" name="Object 2"/>
          <p:cNvGraphicFramePr>
            <a:graphicFrameLocks noChangeAspect="1"/>
          </p:cNvGraphicFramePr>
          <p:nvPr/>
        </p:nvGraphicFramePr>
        <p:xfrm>
          <a:off x="0" y="1733550"/>
          <a:ext cx="9163050" cy="5124450"/>
        </p:xfrm>
        <a:graphic>
          <a:graphicData uri="http://schemas.openxmlformats.org/presentationml/2006/ole">
            <p:oleObj spid="_x0000_s249858" name="Диаграмма" r:id="rId3" imgW="7515273" imgH="4200525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Циркуляция вирусов в неблагополучный эпидемический сезон</a:t>
            </a:r>
          </a:p>
        </p:txBody>
      </p:sp>
      <p:pic>
        <p:nvPicPr>
          <p:cNvPr id="257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1268413"/>
            <a:ext cx="8072437" cy="525621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Клен">
  <a:themeElements>
    <a:clrScheme name="Клен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Граница">
  <a:themeElements>
    <a:clrScheme name="Граница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Граница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3744</TotalTime>
  <Words>1570</Words>
  <Application>Microsoft Office PowerPoint</Application>
  <PresentationFormat>Экран (4:3)</PresentationFormat>
  <Paragraphs>194</Paragraphs>
  <Slides>35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4" baseType="lpstr">
      <vt:lpstr>Times New Roman</vt:lpstr>
      <vt:lpstr>Arial</vt:lpstr>
      <vt:lpstr>Wingdings</vt:lpstr>
      <vt:lpstr>Tahoma</vt:lpstr>
      <vt:lpstr>Georgia</vt:lpstr>
      <vt:lpstr>Клен</vt:lpstr>
      <vt:lpstr>Клен</vt:lpstr>
      <vt:lpstr>Граница</vt:lpstr>
      <vt:lpstr>Диаграмма</vt:lpstr>
      <vt:lpstr>Грипп и ОРВИ: особенности развития эпидемического подъёма и меры профилактики</vt:lpstr>
      <vt:lpstr>Слайд 2</vt:lpstr>
      <vt:lpstr>Слайд 3</vt:lpstr>
      <vt:lpstr>Благополучный сезон</vt:lpstr>
      <vt:lpstr>Неблагополучный сезон</vt:lpstr>
      <vt:lpstr>Главный индикатор прогнозирования ситуации по заболеваемости ОРВИ – заболеваемость детей 0-2 лет</vt:lpstr>
      <vt:lpstr>Поведение заболеваемости в неблагополучный эпидемический сезон</vt:lpstr>
      <vt:lpstr>Поведение заболеваемости в благополучный эпидемический сезон</vt:lpstr>
      <vt:lpstr>Циркуляция вирусов в неблагополучный эпидемический сезон</vt:lpstr>
      <vt:lpstr>Слайд 10</vt:lpstr>
      <vt:lpstr>Основные пики заболеваемости</vt:lpstr>
      <vt:lpstr>Динамика заболеваемости совокупного населения в текущем эпидемическом сезоне</vt:lpstr>
      <vt:lpstr>Заболеваемость детей 0-2 лет в текущем эпидемическом сезоне</vt:lpstr>
      <vt:lpstr>Слайд 14</vt:lpstr>
      <vt:lpstr>Слайд 15</vt:lpstr>
      <vt:lpstr>Избыточная смертность от гриппа  в группах риска на 100 тыс. населения</vt:lpstr>
      <vt:lpstr>Летальные исходы от гриппа и ОРВИ в 2011-2014 гг.</vt:lpstr>
      <vt:lpstr>Основные пики заболеваемости</vt:lpstr>
      <vt:lpstr>Меры профилактики</vt:lpstr>
      <vt:lpstr>Почему осенью?</vt:lpstr>
      <vt:lpstr>Вакцинация</vt:lpstr>
      <vt:lpstr>Контингенты, подлежащие иммунизации против гриппа</vt:lpstr>
      <vt:lpstr>Слайд 23</vt:lpstr>
      <vt:lpstr>Слайд 24</vt:lpstr>
      <vt:lpstr>Кампания вакцинации-2014</vt:lpstr>
      <vt:lpstr>Препараты для профилактики ОРВИ и гриппа</vt:lpstr>
      <vt:lpstr>Схемы профилактики</vt:lpstr>
      <vt:lpstr>Схемы профилактики</vt:lpstr>
      <vt:lpstr>Для беременных женщин</vt:lpstr>
      <vt:lpstr>Мероприятия в очаге</vt:lpstr>
      <vt:lpstr>Слайд 31</vt:lpstr>
      <vt:lpstr>Слайд 32</vt:lpstr>
      <vt:lpstr>Контингенты, подлежащие лабораторному обследованию в обязательном порядке</vt:lpstr>
      <vt:lpstr>Слайд 34</vt:lpstr>
      <vt:lpstr>Спасибо за внимание !</vt:lpstr>
    </vt:vector>
  </TitlesOfParts>
  <Company>Запольских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Михаил</dc:creator>
  <cp:lastModifiedBy>Koroleva_inf</cp:lastModifiedBy>
  <cp:revision>266</cp:revision>
  <dcterms:created xsi:type="dcterms:W3CDTF">2009-10-12T06:31:16Z</dcterms:created>
  <dcterms:modified xsi:type="dcterms:W3CDTF">2014-11-12T08:13:47Z</dcterms:modified>
</cp:coreProperties>
</file>